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30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277" r:id="rId13"/>
    <p:sldId id="278" r:id="rId14"/>
    <p:sldId id="325" r:id="rId15"/>
    <p:sldId id="294" r:id="rId16"/>
    <p:sldId id="295" r:id="rId17"/>
    <p:sldId id="296" r:id="rId18"/>
    <p:sldId id="300" r:id="rId19"/>
    <p:sldId id="316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3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48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91380-0E85-422C-8B92-302DB150D5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E36BCF-305A-4ED2-BD65-BF90E6D53FCB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/>
            <a:t>COMISION NACIONAL DE ACREDITACIÓN</a:t>
          </a:r>
        </a:p>
      </dgm:t>
    </dgm:pt>
    <dgm:pt modelId="{68B7CE00-DD7A-4AC5-918B-CD93D4360D76}" type="parTrans" cxnId="{A8094F3C-0ABF-4319-97E0-29C84415657D}">
      <dgm:prSet/>
      <dgm:spPr/>
      <dgm:t>
        <a:bodyPr/>
        <a:lstStyle/>
        <a:p>
          <a:endParaRPr lang="es-ES"/>
        </a:p>
      </dgm:t>
    </dgm:pt>
    <dgm:pt modelId="{6119C4C5-4318-4C5B-A977-7C801A995CAB}" type="sibTrans" cxnId="{A8094F3C-0ABF-4319-97E0-29C84415657D}">
      <dgm:prSet/>
      <dgm:spPr/>
      <dgm:t>
        <a:bodyPr/>
        <a:lstStyle/>
        <a:p>
          <a:endParaRPr lang="es-ES"/>
        </a:p>
      </dgm:t>
    </dgm:pt>
    <dgm:pt modelId="{28FC1A1B-96A5-446B-9CB3-3B32005FC27F}">
      <dgm:prSet phldrT="[Texto]"/>
      <dgm:spPr>
        <a:solidFill>
          <a:srgbClr val="7030A0"/>
        </a:solidFill>
      </dgm:spPr>
      <dgm:t>
        <a:bodyPr/>
        <a:lstStyle/>
        <a:p>
          <a:r>
            <a:rPr lang="es-ES" dirty="0"/>
            <a:t>COMISIÓN ASESORA AREA 1</a:t>
          </a:r>
        </a:p>
      </dgm:t>
    </dgm:pt>
    <dgm:pt modelId="{B36A6EAD-C85D-43BA-B5D8-7E4B533E36E0}" type="parTrans" cxnId="{BF6B2C55-5A94-46B6-BEE2-DA359CE24025}">
      <dgm:prSet/>
      <dgm:spPr/>
      <dgm:t>
        <a:bodyPr/>
        <a:lstStyle/>
        <a:p>
          <a:endParaRPr lang="es-ES"/>
        </a:p>
      </dgm:t>
    </dgm:pt>
    <dgm:pt modelId="{35988559-3E6C-4FA2-852F-342A63304590}" type="sibTrans" cxnId="{BF6B2C55-5A94-46B6-BEE2-DA359CE24025}">
      <dgm:prSet/>
      <dgm:spPr/>
      <dgm:t>
        <a:bodyPr/>
        <a:lstStyle/>
        <a:p>
          <a:endParaRPr lang="es-ES"/>
        </a:p>
      </dgm:t>
    </dgm:pt>
    <dgm:pt modelId="{A1B000A3-7116-47C8-B3A8-98E468A2CFEE}">
      <dgm:prSet phldrT="[Texto]"/>
      <dgm:spPr>
        <a:solidFill>
          <a:srgbClr val="7030A0"/>
        </a:solidFill>
      </dgm:spPr>
      <dgm:t>
        <a:bodyPr/>
        <a:lstStyle/>
        <a:p>
          <a:r>
            <a:rPr lang="es-ES" dirty="0"/>
            <a:t>COMISION ASESORA AREA 2</a:t>
          </a:r>
        </a:p>
      </dgm:t>
    </dgm:pt>
    <dgm:pt modelId="{9DE3AEBF-07AC-4571-8828-FDE1742CE4EF}" type="parTrans" cxnId="{9E2D6657-9354-49FE-BDEE-DD52C4990BB3}">
      <dgm:prSet/>
      <dgm:spPr/>
      <dgm:t>
        <a:bodyPr/>
        <a:lstStyle/>
        <a:p>
          <a:endParaRPr lang="es-ES"/>
        </a:p>
      </dgm:t>
    </dgm:pt>
    <dgm:pt modelId="{0A4E0261-24F5-46BF-8469-12CD55F03FA1}" type="sibTrans" cxnId="{9E2D6657-9354-49FE-BDEE-DD52C4990BB3}">
      <dgm:prSet/>
      <dgm:spPr/>
      <dgm:t>
        <a:bodyPr/>
        <a:lstStyle/>
        <a:p>
          <a:endParaRPr lang="es-ES"/>
        </a:p>
      </dgm:t>
    </dgm:pt>
    <dgm:pt modelId="{EB329979-02F2-4A96-9518-8BD72CACF2FC}">
      <dgm:prSet phldrT="[Texto]"/>
      <dgm:spPr>
        <a:solidFill>
          <a:srgbClr val="7030A0"/>
        </a:solidFill>
      </dgm:spPr>
      <dgm:t>
        <a:bodyPr/>
        <a:lstStyle/>
        <a:p>
          <a:r>
            <a:rPr lang="es-ES" dirty="0"/>
            <a:t>COMISION ASESORA AREA 3…</a:t>
          </a:r>
        </a:p>
      </dgm:t>
    </dgm:pt>
    <dgm:pt modelId="{7DAAF9F2-C0E6-4FD8-B784-4969851F1BC4}" type="parTrans" cxnId="{CFD657D0-8F99-47DB-9E0F-96069C5C1DB3}">
      <dgm:prSet/>
      <dgm:spPr/>
      <dgm:t>
        <a:bodyPr/>
        <a:lstStyle/>
        <a:p>
          <a:endParaRPr lang="es-ES"/>
        </a:p>
      </dgm:t>
    </dgm:pt>
    <dgm:pt modelId="{21B6DB57-F836-461A-8E2D-61B9A22B9D63}" type="sibTrans" cxnId="{CFD657D0-8F99-47DB-9E0F-96069C5C1DB3}">
      <dgm:prSet/>
      <dgm:spPr/>
      <dgm:t>
        <a:bodyPr/>
        <a:lstStyle/>
        <a:p>
          <a:endParaRPr lang="es-ES"/>
        </a:p>
      </dgm:t>
    </dgm:pt>
    <dgm:pt modelId="{524C842D-6EC1-4CD4-BD60-DD12166684A2}" type="asst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/>
            <a:t>COORDINACIÓN</a:t>
          </a:r>
        </a:p>
        <a:p>
          <a:r>
            <a:rPr lang="es-ES" dirty="0" smtClean="0"/>
            <a:t>SPU</a:t>
          </a:r>
          <a:endParaRPr lang="es-ES" dirty="0"/>
        </a:p>
      </dgm:t>
    </dgm:pt>
    <dgm:pt modelId="{AC2E1E4E-3774-4748-8C2B-7D07B6161024}" type="sibTrans" cxnId="{D585BA63-4843-4429-BFCE-164E2F130261}">
      <dgm:prSet/>
      <dgm:spPr/>
      <dgm:t>
        <a:bodyPr/>
        <a:lstStyle/>
        <a:p>
          <a:endParaRPr lang="es-ES"/>
        </a:p>
      </dgm:t>
    </dgm:pt>
    <dgm:pt modelId="{87E4AB31-938C-4427-BD1D-8D11CB4E5636}" type="parTrans" cxnId="{D585BA63-4843-4429-BFCE-164E2F130261}">
      <dgm:prSet/>
      <dgm:spPr/>
      <dgm:t>
        <a:bodyPr/>
        <a:lstStyle/>
        <a:p>
          <a:endParaRPr lang="es-ES"/>
        </a:p>
      </dgm:t>
    </dgm:pt>
    <dgm:pt modelId="{04FC7DA1-79ED-4448-A9B2-337BA98DCBDD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/>
            <a:t>PARES EVALUADORES</a:t>
          </a:r>
        </a:p>
      </dgm:t>
    </dgm:pt>
    <dgm:pt modelId="{156694EF-8C9C-495A-88A4-25755406C527}" type="parTrans" cxnId="{EB4D9F9B-4E54-45E7-8D29-A305C73076C4}">
      <dgm:prSet/>
      <dgm:spPr/>
      <dgm:t>
        <a:bodyPr/>
        <a:lstStyle/>
        <a:p>
          <a:endParaRPr lang="es-ES"/>
        </a:p>
      </dgm:t>
    </dgm:pt>
    <dgm:pt modelId="{28E19772-4577-4195-BBD9-236EDCDE9E44}" type="sibTrans" cxnId="{EB4D9F9B-4E54-45E7-8D29-A305C73076C4}">
      <dgm:prSet/>
      <dgm:spPr/>
      <dgm:t>
        <a:bodyPr/>
        <a:lstStyle/>
        <a:p>
          <a:endParaRPr lang="es-ES"/>
        </a:p>
      </dgm:t>
    </dgm:pt>
    <dgm:pt modelId="{CBE858D4-594F-4E32-8E53-B3F49648A4C5}" type="pres">
      <dgm:prSet presAssocID="{B5591380-0E85-422C-8B92-302DB150D5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E2B1B312-67D2-473F-A7AA-59F282A08771}" type="pres">
      <dgm:prSet presAssocID="{F3E36BCF-305A-4ED2-BD65-BF90E6D53FCB}" presName="hierRoot1" presStyleCnt="0">
        <dgm:presLayoutVars>
          <dgm:hierBranch val="init"/>
        </dgm:presLayoutVars>
      </dgm:prSet>
      <dgm:spPr/>
    </dgm:pt>
    <dgm:pt modelId="{CA1F6AFD-3A1E-4406-B7A0-0AC86247E971}" type="pres">
      <dgm:prSet presAssocID="{F3E36BCF-305A-4ED2-BD65-BF90E6D53FCB}" presName="rootComposite1" presStyleCnt="0"/>
      <dgm:spPr/>
    </dgm:pt>
    <dgm:pt modelId="{9E1892DB-88B4-4860-9652-90F67E4ECC6B}" type="pres">
      <dgm:prSet presAssocID="{F3E36BCF-305A-4ED2-BD65-BF90E6D53FCB}" presName="rootText1" presStyleLbl="node0" presStyleIdx="0" presStyleCnt="1" custLinFactY="29897" custLinFactNeighborX="-6577" custLinFactNeighborY="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4702D72F-1A0A-4205-9168-CCD5181E83E4}" type="pres">
      <dgm:prSet presAssocID="{F3E36BCF-305A-4ED2-BD65-BF90E6D53FCB}" presName="rootConnector1" presStyleLbl="node1" presStyleIdx="0" presStyleCnt="0"/>
      <dgm:spPr/>
      <dgm:t>
        <a:bodyPr/>
        <a:lstStyle/>
        <a:p>
          <a:endParaRPr lang="es-AR"/>
        </a:p>
      </dgm:t>
    </dgm:pt>
    <dgm:pt modelId="{EB203D39-930A-47C2-971D-2F8E41807B24}" type="pres">
      <dgm:prSet presAssocID="{F3E36BCF-305A-4ED2-BD65-BF90E6D53FCB}" presName="hierChild2" presStyleCnt="0"/>
      <dgm:spPr/>
    </dgm:pt>
    <dgm:pt modelId="{2F38F191-0B95-44CA-9DDD-07E7F7995CFF}" type="pres">
      <dgm:prSet presAssocID="{B36A6EAD-C85D-43BA-B5D8-7E4B533E36E0}" presName="Name37" presStyleLbl="parChTrans1D2" presStyleIdx="0" presStyleCnt="4"/>
      <dgm:spPr/>
      <dgm:t>
        <a:bodyPr/>
        <a:lstStyle/>
        <a:p>
          <a:endParaRPr lang="es-AR"/>
        </a:p>
      </dgm:t>
    </dgm:pt>
    <dgm:pt modelId="{E8AD2B63-F831-4E09-9500-F6294F8AC808}" type="pres">
      <dgm:prSet presAssocID="{28FC1A1B-96A5-446B-9CB3-3B32005FC27F}" presName="hierRoot2" presStyleCnt="0">
        <dgm:presLayoutVars>
          <dgm:hierBranch val="init"/>
        </dgm:presLayoutVars>
      </dgm:prSet>
      <dgm:spPr/>
    </dgm:pt>
    <dgm:pt modelId="{64E27C35-5A42-48D5-BCA8-8FBFB5811C01}" type="pres">
      <dgm:prSet presAssocID="{28FC1A1B-96A5-446B-9CB3-3B32005FC27F}" presName="rootComposite" presStyleCnt="0"/>
      <dgm:spPr/>
    </dgm:pt>
    <dgm:pt modelId="{A16FF0F6-BD83-4F18-800C-E9B3F9F93C44}" type="pres">
      <dgm:prSet presAssocID="{28FC1A1B-96A5-446B-9CB3-3B32005FC27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A90CB21-1B23-4EB7-B605-1A015DFB8E60}" type="pres">
      <dgm:prSet presAssocID="{28FC1A1B-96A5-446B-9CB3-3B32005FC27F}" presName="rootConnector" presStyleLbl="node2" presStyleIdx="0" presStyleCnt="3"/>
      <dgm:spPr/>
      <dgm:t>
        <a:bodyPr/>
        <a:lstStyle/>
        <a:p>
          <a:endParaRPr lang="es-AR"/>
        </a:p>
      </dgm:t>
    </dgm:pt>
    <dgm:pt modelId="{43CE7842-6471-4155-B828-F20FD321E8F4}" type="pres">
      <dgm:prSet presAssocID="{28FC1A1B-96A5-446B-9CB3-3B32005FC27F}" presName="hierChild4" presStyleCnt="0"/>
      <dgm:spPr/>
    </dgm:pt>
    <dgm:pt modelId="{0AB0FAB0-28F7-42E5-8AFF-66CA07740C43}" type="pres">
      <dgm:prSet presAssocID="{28FC1A1B-96A5-446B-9CB3-3B32005FC27F}" presName="hierChild5" presStyleCnt="0"/>
      <dgm:spPr/>
    </dgm:pt>
    <dgm:pt modelId="{92BCAD2E-A73F-4AAC-BD64-5E3309C61957}" type="pres">
      <dgm:prSet presAssocID="{9DE3AEBF-07AC-4571-8828-FDE1742CE4EF}" presName="Name37" presStyleLbl="parChTrans1D2" presStyleIdx="1" presStyleCnt="4"/>
      <dgm:spPr/>
      <dgm:t>
        <a:bodyPr/>
        <a:lstStyle/>
        <a:p>
          <a:endParaRPr lang="es-AR"/>
        </a:p>
      </dgm:t>
    </dgm:pt>
    <dgm:pt modelId="{40E8CB28-E055-4547-9777-83D0EAE8BAC8}" type="pres">
      <dgm:prSet presAssocID="{A1B000A3-7116-47C8-B3A8-98E468A2CFEE}" presName="hierRoot2" presStyleCnt="0">
        <dgm:presLayoutVars>
          <dgm:hierBranch val="init"/>
        </dgm:presLayoutVars>
      </dgm:prSet>
      <dgm:spPr/>
    </dgm:pt>
    <dgm:pt modelId="{BA11545A-F93F-418B-AECF-A1B15C7C253F}" type="pres">
      <dgm:prSet presAssocID="{A1B000A3-7116-47C8-B3A8-98E468A2CFEE}" presName="rootComposite" presStyleCnt="0"/>
      <dgm:spPr/>
    </dgm:pt>
    <dgm:pt modelId="{CBB66FCB-AFBC-4DF9-9A8A-508C1BAD4469}" type="pres">
      <dgm:prSet presAssocID="{A1B000A3-7116-47C8-B3A8-98E468A2CFE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69B10D8-6A0B-4EE6-B644-02760C611E29}" type="pres">
      <dgm:prSet presAssocID="{A1B000A3-7116-47C8-B3A8-98E468A2CFEE}" presName="rootConnector" presStyleLbl="node2" presStyleIdx="1" presStyleCnt="3"/>
      <dgm:spPr/>
      <dgm:t>
        <a:bodyPr/>
        <a:lstStyle/>
        <a:p>
          <a:endParaRPr lang="es-AR"/>
        </a:p>
      </dgm:t>
    </dgm:pt>
    <dgm:pt modelId="{34A8AB56-D76B-45A2-9E62-023DF5E3BE7F}" type="pres">
      <dgm:prSet presAssocID="{A1B000A3-7116-47C8-B3A8-98E468A2CFEE}" presName="hierChild4" presStyleCnt="0"/>
      <dgm:spPr/>
    </dgm:pt>
    <dgm:pt modelId="{6E62E461-621F-4221-A99B-616D541BD751}" type="pres">
      <dgm:prSet presAssocID="{156694EF-8C9C-495A-88A4-25755406C527}" presName="Name37" presStyleLbl="parChTrans1D3" presStyleIdx="0" presStyleCnt="1"/>
      <dgm:spPr/>
      <dgm:t>
        <a:bodyPr/>
        <a:lstStyle/>
        <a:p>
          <a:endParaRPr lang="es-AR"/>
        </a:p>
      </dgm:t>
    </dgm:pt>
    <dgm:pt modelId="{1ED898E8-B673-4FCD-8104-84679A98EB80}" type="pres">
      <dgm:prSet presAssocID="{04FC7DA1-79ED-4448-A9B2-337BA98DCBDD}" presName="hierRoot2" presStyleCnt="0">
        <dgm:presLayoutVars>
          <dgm:hierBranch val="init"/>
        </dgm:presLayoutVars>
      </dgm:prSet>
      <dgm:spPr/>
    </dgm:pt>
    <dgm:pt modelId="{4FC4E895-1CF6-4414-BE9B-BE00B8113821}" type="pres">
      <dgm:prSet presAssocID="{04FC7DA1-79ED-4448-A9B2-337BA98DCBDD}" presName="rootComposite" presStyleCnt="0"/>
      <dgm:spPr/>
    </dgm:pt>
    <dgm:pt modelId="{3A30ACC4-1009-4B93-962B-274B2EACC4E0}" type="pres">
      <dgm:prSet presAssocID="{04FC7DA1-79ED-4448-A9B2-337BA98DCBDD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19F2CFF-9C29-4CBD-8AEE-A0A2FD8DE5AF}" type="pres">
      <dgm:prSet presAssocID="{04FC7DA1-79ED-4448-A9B2-337BA98DCBDD}" presName="rootConnector" presStyleLbl="node3" presStyleIdx="0" presStyleCnt="1"/>
      <dgm:spPr/>
      <dgm:t>
        <a:bodyPr/>
        <a:lstStyle/>
        <a:p>
          <a:endParaRPr lang="es-AR"/>
        </a:p>
      </dgm:t>
    </dgm:pt>
    <dgm:pt modelId="{360F8C18-BB6B-4EA3-BFFE-0D1298D402EF}" type="pres">
      <dgm:prSet presAssocID="{04FC7DA1-79ED-4448-A9B2-337BA98DCBDD}" presName="hierChild4" presStyleCnt="0"/>
      <dgm:spPr/>
    </dgm:pt>
    <dgm:pt modelId="{5F32C079-C9B0-4EB1-B87F-896683E7874B}" type="pres">
      <dgm:prSet presAssocID="{04FC7DA1-79ED-4448-A9B2-337BA98DCBDD}" presName="hierChild5" presStyleCnt="0"/>
      <dgm:spPr/>
    </dgm:pt>
    <dgm:pt modelId="{0E1D8FD7-539C-4CAA-AC02-6D39CF8D7DD3}" type="pres">
      <dgm:prSet presAssocID="{A1B000A3-7116-47C8-B3A8-98E468A2CFEE}" presName="hierChild5" presStyleCnt="0"/>
      <dgm:spPr/>
    </dgm:pt>
    <dgm:pt modelId="{87F895CF-CD35-4CE2-93F7-F1B3B7E1E7E6}" type="pres">
      <dgm:prSet presAssocID="{7DAAF9F2-C0E6-4FD8-B784-4969851F1BC4}" presName="Name37" presStyleLbl="parChTrans1D2" presStyleIdx="2" presStyleCnt="4"/>
      <dgm:spPr/>
      <dgm:t>
        <a:bodyPr/>
        <a:lstStyle/>
        <a:p>
          <a:endParaRPr lang="es-AR"/>
        </a:p>
      </dgm:t>
    </dgm:pt>
    <dgm:pt modelId="{F0E2AA89-C0DE-421C-961D-74F277AE4E2F}" type="pres">
      <dgm:prSet presAssocID="{EB329979-02F2-4A96-9518-8BD72CACF2FC}" presName="hierRoot2" presStyleCnt="0">
        <dgm:presLayoutVars>
          <dgm:hierBranch val="init"/>
        </dgm:presLayoutVars>
      </dgm:prSet>
      <dgm:spPr/>
    </dgm:pt>
    <dgm:pt modelId="{1D8E0919-1558-42FC-86F8-56312AB3B043}" type="pres">
      <dgm:prSet presAssocID="{EB329979-02F2-4A96-9518-8BD72CACF2FC}" presName="rootComposite" presStyleCnt="0"/>
      <dgm:spPr/>
    </dgm:pt>
    <dgm:pt modelId="{DF4AB702-9F4C-41B1-84F7-68A977CEE795}" type="pres">
      <dgm:prSet presAssocID="{EB329979-02F2-4A96-9518-8BD72CACF2F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D12E266-4C16-4F16-8883-41CACF3B22A9}" type="pres">
      <dgm:prSet presAssocID="{EB329979-02F2-4A96-9518-8BD72CACF2FC}" presName="rootConnector" presStyleLbl="node2" presStyleIdx="2" presStyleCnt="3"/>
      <dgm:spPr/>
      <dgm:t>
        <a:bodyPr/>
        <a:lstStyle/>
        <a:p>
          <a:endParaRPr lang="es-AR"/>
        </a:p>
      </dgm:t>
    </dgm:pt>
    <dgm:pt modelId="{455ED07C-1B76-4C78-A865-5DCE85C7DDC0}" type="pres">
      <dgm:prSet presAssocID="{EB329979-02F2-4A96-9518-8BD72CACF2FC}" presName="hierChild4" presStyleCnt="0"/>
      <dgm:spPr/>
    </dgm:pt>
    <dgm:pt modelId="{A7F3233D-E623-49F0-A976-CC73B2AA8389}" type="pres">
      <dgm:prSet presAssocID="{EB329979-02F2-4A96-9518-8BD72CACF2FC}" presName="hierChild5" presStyleCnt="0"/>
      <dgm:spPr/>
    </dgm:pt>
    <dgm:pt modelId="{1D290B9E-7EEC-47CF-AA5B-60DE31EBE590}" type="pres">
      <dgm:prSet presAssocID="{F3E36BCF-305A-4ED2-BD65-BF90E6D53FCB}" presName="hierChild3" presStyleCnt="0"/>
      <dgm:spPr/>
    </dgm:pt>
    <dgm:pt modelId="{6A9DA768-7A7B-424E-8B4D-1E1A47116FC2}" type="pres">
      <dgm:prSet presAssocID="{87E4AB31-938C-4427-BD1D-8D11CB4E5636}" presName="Name111" presStyleLbl="parChTrans1D2" presStyleIdx="3" presStyleCnt="4"/>
      <dgm:spPr/>
      <dgm:t>
        <a:bodyPr/>
        <a:lstStyle/>
        <a:p>
          <a:endParaRPr lang="es-AR"/>
        </a:p>
      </dgm:t>
    </dgm:pt>
    <dgm:pt modelId="{D03CB3AA-F2AF-4BD5-957D-01E0D0227BDB}" type="pres">
      <dgm:prSet presAssocID="{524C842D-6EC1-4CD4-BD60-DD12166684A2}" presName="hierRoot3" presStyleCnt="0">
        <dgm:presLayoutVars>
          <dgm:hierBranch val="init"/>
        </dgm:presLayoutVars>
      </dgm:prSet>
      <dgm:spPr/>
    </dgm:pt>
    <dgm:pt modelId="{D5014633-837D-45DC-9EA8-8F720621E0C7}" type="pres">
      <dgm:prSet presAssocID="{524C842D-6EC1-4CD4-BD60-DD12166684A2}" presName="rootComposite3" presStyleCnt="0"/>
      <dgm:spPr/>
    </dgm:pt>
    <dgm:pt modelId="{DBEB0FC5-7CA5-4C31-895F-A5CDF0BBE605}" type="pres">
      <dgm:prSet presAssocID="{524C842D-6EC1-4CD4-BD60-DD12166684A2}" presName="rootText3" presStyleLbl="asst1" presStyleIdx="0" presStyleCnt="1" custLinFactY="-48024" custLinFactNeighborX="-62325" custLinFactNeighborY="-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5627664-7E2C-4338-BF9D-419E5090046C}" type="pres">
      <dgm:prSet presAssocID="{524C842D-6EC1-4CD4-BD60-DD12166684A2}" presName="rootConnector3" presStyleLbl="asst1" presStyleIdx="0" presStyleCnt="1"/>
      <dgm:spPr/>
      <dgm:t>
        <a:bodyPr/>
        <a:lstStyle/>
        <a:p>
          <a:endParaRPr lang="es-AR"/>
        </a:p>
      </dgm:t>
    </dgm:pt>
    <dgm:pt modelId="{D4396EA5-762D-4FCC-9439-141F06962C24}" type="pres">
      <dgm:prSet presAssocID="{524C842D-6EC1-4CD4-BD60-DD12166684A2}" presName="hierChild6" presStyleCnt="0"/>
      <dgm:spPr/>
    </dgm:pt>
    <dgm:pt modelId="{5B914A12-5BC9-4243-8DE5-76272B1218D8}" type="pres">
      <dgm:prSet presAssocID="{524C842D-6EC1-4CD4-BD60-DD12166684A2}" presName="hierChild7" presStyleCnt="0"/>
      <dgm:spPr/>
    </dgm:pt>
  </dgm:ptLst>
  <dgm:cxnLst>
    <dgm:cxn modelId="{A8094F3C-0ABF-4319-97E0-29C84415657D}" srcId="{B5591380-0E85-422C-8B92-302DB150D575}" destId="{F3E36BCF-305A-4ED2-BD65-BF90E6D53FCB}" srcOrd="0" destOrd="0" parTransId="{68B7CE00-DD7A-4AC5-918B-CD93D4360D76}" sibTransId="{6119C4C5-4318-4C5B-A977-7C801A995CAB}"/>
    <dgm:cxn modelId="{33B8DB54-FC27-4A0E-9DFF-DC0D1E09F0BD}" type="presOf" srcId="{28FC1A1B-96A5-446B-9CB3-3B32005FC27F}" destId="{A16FF0F6-BD83-4F18-800C-E9B3F9F93C44}" srcOrd="0" destOrd="0" presId="urn:microsoft.com/office/officeart/2005/8/layout/orgChart1"/>
    <dgm:cxn modelId="{330D2D7F-31BD-4AD1-B085-D328CABBF74B}" type="presOf" srcId="{F3E36BCF-305A-4ED2-BD65-BF90E6D53FCB}" destId="{9E1892DB-88B4-4860-9652-90F67E4ECC6B}" srcOrd="0" destOrd="0" presId="urn:microsoft.com/office/officeart/2005/8/layout/orgChart1"/>
    <dgm:cxn modelId="{D585BA63-4843-4429-BFCE-164E2F130261}" srcId="{F3E36BCF-305A-4ED2-BD65-BF90E6D53FCB}" destId="{524C842D-6EC1-4CD4-BD60-DD12166684A2}" srcOrd="0" destOrd="0" parTransId="{87E4AB31-938C-4427-BD1D-8D11CB4E5636}" sibTransId="{AC2E1E4E-3774-4748-8C2B-7D07B6161024}"/>
    <dgm:cxn modelId="{23924DAB-329C-4F72-8563-741C8CBDBC40}" type="presOf" srcId="{524C842D-6EC1-4CD4-BD60-DD12166684A2}" destId="{25627664-7E2C-4338-BF9D-419E5090046C}" srcOrd="1" destOrd="0" presId="urn:microsoft.com/office/officeart/2005/8/layout/orgChart1"/>
    <dgm:cxn modelId="{CFD657D0-8F99-47DB-9E0F-96069C5C1DB3}" srcId="{F3E36BCF-305A-4ED2-BD65-BF90E6D53FCB}" destId="{EB329979-02F2-4A96-9518-8BD72CACF2FC}" srcOrd="3" destOrd="0" parTransId="{7DAAF9F2-C0E6-4FD8-B784-4969851F1BC4}" sibTransId="{21B6DB57-F836-461A-8E2D-61B9A22B9D63}"/>
    <dgm:cxn modelId="{CF58F8D6-795A-4CCD-AF9C-8989EB7997FF}" type="presOf" srcId="{7DAAF9F2-C0E6-4FD8-B784-4969851F1BC4}" destId="{87F895CF-CD35-4CE2-93F7-F1B3B7E1E7E6}" srcOrd="0" destOrd="0" presId="urn:microsoft.com/office/officeart/2005/8/layout/orgChart1"/>
    <dgm:cxn modelId="{A0119128-3BC7-4D32-9B09-7B5223FF4B43}" type="presOf" srcId="{A1B000A3-7116-47C8-B3A8-98E468A2CFEE}" destId="{CBB66FCB-AFBC-4DF9-9A8A-508C1BAD4469}" srcOrd="0" destOrd="0" presId="urn:microsoft.com/office/officeart/2005/8/layout/orgChart1"/>
    <dgm:cxn modelId="{2F1C1226-E770-4835-8155-09F9081C73CA}" type="presOf" srcId="{B36A6EAD-C85D-43BA-B5D8-7E4B533E36E0}" destId="{2F38F191-0B95-44CA-9DDD-07E7F7995CFF}" srcOrd="0" destOrd="0" presId="urn:microsoft.com/office/officeart/2005/8/layout/orgChart1"/>
    <dgm:cxn modelId="{7DC5B295-7011-4CEE-BA26-7B70BE17D11A}" type="presOf" srcId="{04FC7DA1-79ED-4448-A9B2-337BA98DCBDD}" destId="{3A30ACC4-1009-4B93-962B-274B2EACC4E0}" srcOrd="0" destOrd="0" presId="urn:microsoft.com/office/officeart/2005/8/layout/orgChart1"/>
    <dgm:cxn modelId="{F4463948-1522-45A9-84B0-C3F2748AE4D0}" type="presOf" srcId="{28FC1A1B-96A5-446B-9CB3-3B32005FC27F}" destId="{DA90CB21-1B23-4EB7-B605-1A015DFB8E60}" srcOrd="1" destOrd="0" presId="urn:microsoft.com/office/officeart/2005/8/layout/orgChart1"/>
    <dgm:cxn modelId="{DC0C9049-E9D3-4191-AEAA-DB2D630EC8EA}" type="presOf" srcId="{F3E36BCF-305A-4ED2-BD65-BF90E6D53FCB}" destId="{4702D72F-1A0A-4205-9168-CCD5181E83E4}" srcOrd="1" destOrd="0" presId="urn:microsoft.com/office/officeart/2005/8/layout/orgChart1"/>
    <dgm:cxn modelId="{B90200A3-7751-455D-A253-038782797FF8}" type="presOf" srcId="{A1B000A3-7116-47C8-B3A8-98E468A2CFEE}" destId="{A69B10D8-6A0B-4EE6-B644-02760C611E29}" srcOrd="1" destOrd="0" presId="urn:microsoft.com/office/officeart/2005/8/layout/orgChart1"/>
    <dgm:cxn modelId="{BF6B2C55-5A94-46B6-BEE2-DA359CE24025}" srcId="{F3E36BCF-305A-4ED2-BD65-BF90E6D53FCB}" destId="{28FC1A1B-96A5-446B-9CB3-3B32005FC27F}" srcOrd="1" destOrd="0" parTransId="{B36A6EAD-C85D-43BA-B5D8-7E4B533E36E0}" sibTransId="{35988559-3E6C-4FA2-852F-342A63304590}"/>
    <dgm:cxn modelId="{789FB2E6-90BD-4277-A880-99C459D5BA85}" type="presOf" srcId="{B5591380-0E85-422C-8B92-302DB150D575}" destId="{CBE858D4-594F-4E32-8E53-B3F49648A4C5}" srcOrd="0" destOrd="0" presId="urn:microsoft.com/office/officeart/2005/8/layout/orgChart1"/>
    <dgm:cxn modelId="{9E2D6657-9354-49FE-BDEE-DD52C4990BB3}" srcId="{F3E36BCF-305A-4ED2-BD65-BF90E6D53FCB}" destId="{A1B000A3-7116-47C8-B3A8-98E468A2CFEE}" srcOrd="2" destOrd="0" parTransId="{9DE3AEBF-07AC-4571-8828-FDE1742CE4EF}" sibTransId="{0A4E0261-24F5-46BF-8469-12CD55F03FA1}"/>
    <dgm:cxn modelId="{E58B3CA4-EC4D-4F13-BEC2-79BFAE4D0494}" type="presOf" srcId="{EB329979-02F2-4A96-9518-8BD72CACF2FC}" destId="{FD12E266-4C16-4F16-8883-41CACF3B22A9}" srcOrd="1" destOrd="0" presId="urn:microsoft.com/office/officeart/2005/8/layout/orgChart1"/>
    <dgm:cxn modelId="{8FA8CD60-2096-4679-9F73-6623037C38A9}" type="presOf" srcId="{87E4AB31-938C-4427-BD1D-8D11CB4E5636}" destId="{6A9DA768-7A7B-424E-8B4D-1E1A47116FC2}" srcOrd="0" destOrd="0" presId="urn:microsoft.com/office/officeart/2005/8/layout/orgChart1"/>
    <dgm:cxn modelId="{0ED4BAD9-8C2E-4918-839F-9B51F5AE91F7}" type="presOf" srcId="{156694EF-8C9C-495A-88A4-25755406C527}" destId="{6E62E461-621F-4221-A99B-616D541BD751}" srcOrd="0" destOrd="0" presId="urn:microsoft.com/office/officeart/2005/8/layout/orgChart1"/>
    <dgm:cxn modelId="{77772329-F1E1-4B24-A91D-FD3FEF2FCF9C}" type="presOf" srcId="{EB329979-02F2-4A96-9518-8BD72CACF2FC}" destId="{DF4AB702-9F4C-41B1-84F7-68A977CEE795}" srcOrd="0" destOrd="0" presId="urn:microsoft.com/office/officeart/2005/8/layout/orgChart1"/>
    <dgm:cxn modelId="{EA5DDBA4-E1C4-42CE-B412-B6B85E95831E}" type="presOf" srcId="{524C842D-6EC1-4CD4-BD60-DD12166684A2}" destId="{DBEB0FC5-7CA5-4C31-895F-A5CDF0BBE605}" srcOrd="0" destOrd="0" presId="urn:microsoft.com/office/officeart/2005/8/layout/orgChart1"/>
    <dgm:cxn modelId="{EB4D9F9B-4E54-45E7-8D29-A305C73076C4}" srcId="{A1B000A3-7116-47C8-B3A8-98E468A2CFEE}" destId="{04FC7DA1-79ED-4448-A9B2-337BA98DCBDD}" srcOrd="0" destOrd="0" parTransId="{156694EF-8C9C-495A-88A4-25755406C527}" sibTransId="{28E19772-4577-4195-BBD9-236EDCDE9E44}"/>
    <dgm:cxn modelId="{620E88A0-FB76-4C69-AC82-71F3E0E0E4FF}" type="presOf" srcId="{04FC7DA1-79ED-4448-A9B2-337BA98DCBDD}" destId="{C19F2CFF-9C29-4CBD-8AEE-A0A2FD8DE5AF}" srcOrd="1" destOrd="0" presId="urn:microsoft.com/office/officeart/2005/8/layout/orgChart1"/>
    <dgm:cxn modelId="{EFAD943A-383E-4857-94C9-62F469A920B8}" type="presOf" srcId="{9DE3AEBF-07AC-4571-8828-FDE1742CE4EF}" destId="{92BCAD2E-A73F-4AAC-BD64-5E3309C61957}" srcOrd="0" destOrd="0" presId="urn:microsoft.com/office/officeart/2005/8/layout/orgChart1"/>
    <dgm:cxn modelId="{D415E55E-29C9-4622-9277-7C037671A452}" type="presParOf" srcId="{CBE858D4-594F-4E32-8E53-B3F49648A4C5}" destId="{E2B1B312-67D2-473F-A7AA-59F282A08771}" srcOrd="0" destOrd="0" presId="urn:microsoft.com/office/officeart/2005/8/layout/orgChart1"/>
    <dgm:cxn modelId="{767775D4-D5F7-43D3-9064-1A2DD701D2FC}" type="presParOf" srcId="{E2B1B312-67D2-473F-A7AA-59F282A08771}" destId="{CA1F6AFD-3A1E-4406-B7A0-0AC86247E971}" srcOrd="0" destOrd="0" presId="urn:microsoft.com/office/officeart/2005/8/layout/orgChart1"/>
    <dgm:cxn modelId="{9E3655E7-6245-45C4-BB50-ADA99E1A22B4}" type="presParOf" srcId="{CA1F6AFD-3A1E-4406-B7A0-0AC86247E971}" destId="{9E1892DB-88B4-4860-9652-90F67E4ECC6B}" srcOrd="0" destOrd="0" presId="urn:microsoft.com/office/officeart/2005/8/layout/orgChart1"/>
    <dgm:cxn modelId="{B95C9F54-7A49-416A-BE49-29299616727A}" type="presParOf" srcId="{CA1F6AFD-3A1E-4406-B7A0-0AC86247E971}" destId="{4702D72F-1A0A-4205-9168-CCD5181E83E4}" srcOrd="1" destOrd="0" presId="urn:microsoft.com/office/officeart/2005/8/layout/orgChart1"/>
    <dgm:cxn modelId="{7658D2AC-5D10-4013-9211-AA00C805FD4A}" type="presParOf" srcId="{E2B1B312-67D2-473F-A7AA-59F282A08771}" destId="{EB203D39-930A-47C2-971D-2F8E41807B24}" srcOrd="1" destOrd="0" presId="urn:microsoft.com/office/officeart/2005/8/layout/orgChart1"/>
    <dgm:cxn modelId="{1723BCCF-3DDF-4483-B5D0-E3171FEC4228}" type="presParOf" srcId="{EB203D39-930A-47C2-971D-2F8E41807B24}" destId="{2F38F191-0B95-44CA-9DDD-07E7F7995CFF}" srcOrd="0" destOrd="0" presId="urn:microsoft.com/office/officeart/2005/8/layout/orgChart1"/>
    <dgm:cxn modelId="{76DB5876-DC8C-4DA3-8CFD-0AD5A2509AFB}" type="presParOf" srcId="{EB203D39-930A-47C2-971D-2F8E41807B24}" destId="{E8AD2B63-F831-4E09-9500-F6294F8AC808}" srcOrd="1" destOrd="0" presId="urn:microsoft.com/office/officeart/2005/8/layout/orgChart1"/>
    <dgm:cxn modelId="{94D28A11-7126-421C-B752-71F0EE476659}" type="presParOf" srcId="{E8AD2B63-F831-4E09-9500-F6294F8AC808}" destId="{64E27C35-5A42-48D5-BCA8-8FBFB5811C01}" srcOrd="0" destOrd="0" presId="urn:microsoft.com/office/officeart/2005/8/layout/orgChart1"/>
    <dgm:cxn modelId="{29278346-1B70-46B8-B4D0-353A884E6BDD}" type="presParOf" srcId="{64E27C35-5A42-48D5-BCA8-8FBFB5811C01}" destId="{A16FF0F6-BD83-4F18-800C-E9B3F9F93C44}" srcOrd="0" destOrd="0" presId="urn:microsoft.com/office/officeart/2005/8/layout/orgChart1"/>
    <dgm:cxn modelId="{A62F7B62-EB95-4649-9753-4292ABD296DF}" type="presParOf" srcId="{64E27C35-5A42-48D5-BCA8-8FBFB5811C01}" destId="{DA90CB21-1B23-4EB7-B605-1A015DFB8E60}" srcOrd="1" destOrd="0" presId="urn:microsoft.com/office/officeart/2005/8/layout/orgChart1"/>
    <dgm:cxn modelId="{7EEB07BE-9C03-4083-AE69-DA2448CA4321}" type="presParOf" srcId="{E8AD2B63-F831-4E09-9500-F6294F8AC808}" destId="{43CE7842-6471-4155-B828-F20FD321E8F4}" srcOrd="1" destOrd="0" presId="urn:microsoft.com/office/officeart/2005/8/layout/orgChart1"/>
    <dgm:cxn modelId="{D861603F-D7A4-4B80-BC55-412070336481}" type="presParOf" srcId="{E8AD2B63-F831-4E09-9500-F6294F8AC808}" destId="{0AB0FAB0-28F7-42E5-8AFF-66CA07740C43}" srcOrd="2" destOrd="0" presId="urn:microsoft.com/office/officeart/2005/8/layout/orgChart1"/>
    <dgm:cxn modelId="{C8628E35-7E8F-4E03-9876-7B0DACB39F2A}" type="presParOf" srcId="{EB203D39-930A-47C2-971D-2F8E41807B24}" destId="{92BCAD2E-A73F-4AAC-BD64-5E3309C61957}" srcOrd="2" destOrd="0" presId="urn:microsoft.com/office/officeart/2005/8/layout/orgChart1"/>
    <dgm:cxn modelId="{4A709758-7BF4-40D1-BC92-E0DBEC41BFD3}" type="presParOf" srcId="{EB203D39-930A-47C2-971D-2F8E41807B24}" destId="{40E8CB28-E055-4547-9777-83D0EAE8BAC8}" srcOrd="3" destOrd="0" presId="urn:microsoft.com/office/officeart/2005/8/layout/orgChart1"/>
    <dgm:cxn modelId="{02456B20-A5A3-4C24-8E79-7FBB5A7347ED}" type="presParOf" srcId="{40E8CB28-E055-4547-9777-83D0EAE8BAC8}" destId="{BA11545A-F93F-418B-AECF-A1B15C7C253F}" srcOrd="0" destOrd="0" presId="urn:microsoft.com/office/officeart/2005/8/layout/orgChart1"/>
    <dgm:cxn modelId="{BF4BFE1D-B694-4D79-A118-57C50FBC0576}" type="presParOf" srcId="{BA11545A-F93F-418B-AECF-A1B15C7C253F}" destId="{CBB66FCB-AFBC-4DF9-9A8A-508C1BAD4469}" srcOrd="0" destOrd="0" presId="urn:microsoft.com/office/officeart/2005/8/layout/orgChart1"/>
    <dgm:cxn modelId="{79EBC836-0F11-434F-9555-0E39EF80FE86}" type="presParOf" srcId="{BA11545A-F93F-418B-AECF-A1B15C7C253F}" destId="{A69B10D8-6A0B-4EE6-B644-02760C611E29}" srcOrd="1" destOrd="0" presId="urn:microsoft.com/office/officeart/2005/8/layout/orgChart1"/>
    <dgm:cxn modelId="{2E6A035C-B764-4BD7-A989-484D7D3571A7}" type="presParOf" srcId="{40E8CB28-E055-4547-9777-83D0EAE8BAC8}" destId="{34A8AB56-D76B-45A2-9E62-023DF5E3BE7F}" srcOrd="1" destOrd="0" presId="urn:microsoft.com/office/officeart/2005/8/layout/orgChart1"/>
    <dgm:cxn modelId="{7E202276-B468-45EF-8B0D-C969DBD8F90A}" type="presParOf" srcId="{34A8AB56-D76B-45A2-9E62-023DF5E3BE7F}" destId="{6E62E461-621F-4221-A99B-616D541BD751}" srcOrd="0" destOrd="0" presId="urn:microsoft.com/office/officeart/2005/8/layout/orgChart1"/>
    <dgm:cxn modelId="{97CA48D7-8CAB-4E05-88D8-8826318DB438}" type="presParOf" srcId="{34A8AB56-D76B-45A2-9E62-023DF5E3BE7F}" destId="{1ED898E8-B673-4FCD-8104-84679A98EB80}" srcOrd="1" destOrd="0" presId="urn:microsoft.com/office/officeart/2005/8/layout/orgChart1"/>
    <dgm:cxn modelId="{CC281215-CE2D-492D-80BB-06BEEF790DFB}" type="presParOf" srcId="{1ED898E8-B673-4FCD-8104-84679A98EB80}" destId="{4FC4E895-1CF6-4414-BE9B-BE00B8113821}" srcOrd="0" destOrd="0" presId="urn:microsoft.com/office/officeart/2005/8/layout/orgChart1"/>
    <dgm:cxn modelId="{B1B96583-C8E8-46BC-B818-ADB9BA53D55D}" type="presParOf" srcId="{4FC4E895-1CF6-4414-BE9B-BE00B8113821}" destId="{3A30ACC4-1009-4B93-962B-274B2EACC4E0}" srcOrd="0" destOrd="0" presId="urn:microsoft.com/office/officeart/2005/8/layout/orgChart1"/>
    <dgm:cxn modelId="{4BBD4C58-44D3-47C6-BF70-9313FCCD312A}" type="presParOf" srcId="{4FC4E895-1CF6-4414-BE9B-BE00B8113821}" destId="{C19F2CFF-9C29-4CBD-8AEE-A0A2FD8DE5AF}" srcOrd="1" destOrd="0" presId="urn:microsoft.com/office/officeart/2005/8/layout/orgChart1"/>
    <dgm:cxn modelId="{A8EA562D-7415-4EB7-BAB5-46A7580B7655}" type="presParOf" srcId="{1ED898E8-B673-4FCD-8104-84679A98EB80}" destId="{360F8C18-BB6B-4EA3-BFFE-0D1298D402EF}" srcOrd="1" destOrd="0" presId="urn:microsoft.com/office/officeart/2005/8/layout/orgChart1"/>
    <dgm:cxn modelId="{960FE94E-320D-49F7-9211-23EEFAEA3B5A}" type="presParOf" srcId="{1ED898E8-B673-4FCD-8104-84679A98EB80}" destId="{5F32C079-C9B0-4EB1-B87F-896683E7874B}" srcOrd="2" destOrd="0" presId="urn:microsoft.com/office/officeart/2005/8/layout/orgChart1"/>
    <dgm:cxn modelId="{1CFD4977-6C64-4F97-BFFC-F6077DD85F66}" type="presParOf" srcId="{40E8CB28-E055-4547-9777-83D0EAE8BAC8}" destId="{0E1D8FD7-539C-4CAA-AC02-6D39CF8D7DD3}" srcOrd="2" destOrd="0" presId="urn:microsoft.com/office/officeart/2005/8/layout/orgChart1"/>
    <dgm:cxn modelId="{A248ED92-987B-48E1-B3A9-A9BDC1B83A89}" type="presParOf" srcId="{EB203D39-930A-47C2-971D-2F8E41807B24}" destId="{87F895CF-CD35-4CE2-93F7-F1B3B7E1E7E6}" srcOrd="4" destOrd="0" presId="urn:microsoft.com/office/officeart/2005/8/layout/orgChart1"/>
    <dgm:cxn modelId="{FF189577-FAFE-4C85-AC6F-AB0B0F1F4870}" type="presParOf" srcId="{EB203D39-930A-47C2-971D-2F8E41807B24}" destId="{F0E2AA89-C0DE-421C-961D-74F277AE4E2F}" srcOrd="5" destOrd="0" presId="urn:microsoft.com/office/officeart/2005/8/layout/orgChart1"/>
    <dgm:cxn modelId="{EE48E089-9BCA-4976-BD6F-A70F17D469FA}" type="presParOf" srcId="{F0E2AA89-C0DE-421C-961D-74F277AE4E2F}" destId="{1D8E0919-1558-42FC-86F8-56312AB3B043}" srcOrd="0" destOrd="0" presId="urn:microsoft.com/office/officeart/2005/8/layout/orgChart1"/>
    <dgm:cxn modelId="{85356587-A2B0-41F8-93B0-4C2B77A1C687}" type="presParOf" srcId="{1D8E0919-1558-42FC-86F8-56312AB3B043}" destId="{DF4AB702-9F4C-41B1-84F7-68A977CEE795}" srcOrd="0" destOrd="0" presId="urn:microsoft.com/office/officeart/2005/8/layout/orgChart1"/>
    <dgm:cxn modelId="{71B999E1-D81D-4D2B-B3C5-BA881721D668}" type="presParOf" srcId="{1D8E0919-1558-42FC-86F8-56312AB3B043}" destId="{FD12E266-4C16-4F16-8883-41CACF3B22A9}" srcOrd="1" destOrd="0" presId="urn:microsoft.com/office/officeart/2005/8/layout/orgChart1"/>
    <dgm:cxn modelId="{561AF67A-CABB-4111-AD0C-3B54008B8E60}" type="presParOf" srcId="{F0E2AA89-C0DE-421C-961D-74F277AE4E2F}" destId="{455ED07C-1B76-4C78-A865-5DCE85C7DDC0}" srcOrd="1" destOrd="0" presId="urn:microsoft.com/office/officeart/2005/8/layout/orgChart1"/>
    <dgm:cxn modelId="{35A0B364-ACBD-4C9B-A7D4-7BFDC7E57FA2}" type="presParOf" srcId="{F0E2AA89-C0DE-421C-961D-74F277AE4E2F}" destId="{A7F3233D-E623-49F0-A976-CC73B2AA8389}" srcOrd="2" destOrd="0" presId="urn:microsoft.com/office/officeart/2005/8/layout/orgChart1"/>
    <dgm:cxn modelId="{E034C97F-CFF2-49B1-A02B-DD5677E2371A}" type="presParOf" srcId="{E2B1B312-67D2-473F-A7AA-59F282A08771}" destId="{1D290B9E-7EEC-47CF-AA5B-60DE31EBE590}" srcOrd="2" destOrd="0" presId="urn:microsoft.com/office/officeart/2005/8/layout/orgChart1"/>
    <dgm:cxn modelId="{9D610E6E-8FB1-45E8-84FB-5C5A3A4FE6EF}" type="presParOf" srcId="{1D290B9E-7EEC-47CF-AA5B-60DE31EBE590}" destId="{6A9DA768-7A7B-424E-8B4D-1E1A47116FC2}" srcOrd="0" destOrd="0" presId="urn:microsoft.com/office/officeart/2005/8/layout/orgChart1"/>
    <dgm:cxn modelId="{BF25D440-030D-4D59-828F-68758B2BDAD1}" type="presParOf" srcId="{1D290B9E-7EEC-47CF-AA5B-60DE31EBE590}" destId="{D03CB3AA-F2AF-4BD5-957D-01E0D0227BDB}" srcOrd="1" destOrd="0" presId="urn:microsoft.com/office/officeart/2005/8/layout/orgChart1"/>
    <dgm:cxn modelId="{C760AC57-FBBA-40B0-BE01-C77DFEBBB7B5}" type="presParOf" srcId="{D03CB3AA-F2AF-4BD5-957D-01E0D0227BDB}" destId="{D5014633-837D-45DC-9EA8-8F720621E0C7}" srcOrd="0" destOrd="0" presId="urn:microsoft.com/office/officeart/2005/8/layout/orgChart1"/>
    <dgm:cxn modelId="{28F20972-DE1E-4DA4-AE58-540E46191DE3}" type="presParOf" srcId="{D5014633-837D-45DC-9EA8-8F720621E0C7}" destId="{DBEB0FC5-7CA5-4C31-895F-A5CDF0BBE605}" srcOrd="0" destOrd="0" presId="urn:microsoft.com/office/officeart/2005/8/layout/orgChart1"/>
    <dgm:cxn modelId="{100AF428-BEA9-4811-A070-DE7249BC98D1}" type="presParOf" srcId="{D5014633-837D-45DC-9EA8-8F720621E0C7}" destId="{25627664-7E2C-4338-BF9D-419E5090046C}" srcOrd="1" destOrd="0" presId="urn:microsoft.com/office/officeart/2005/8/layout/orgChart1"/>
    <dgm:cxn modelId="{7929215E-872B-411A-97B5-010D0B5AED90}" type="presParOf" srcId="{D03CB3AA-F2AF-4BD5-957D-01E0D0227BDB}" destId="{D4396EA5-762D-4FCC-9439-141F06962C24}" srcOrd="1" destOrd="0" presId="urn:microsoft.com/office/officeart/2005/8/layout/orgChart1"/>
    <dgm:cxn modelId="{B9A3EEE5-E696-480E-858A-1DE4FED79B3E}" type="presParOf" srcId="{D03CB3AA-F2AF-4BD5-957D-01E0D0227BDB}" destId="{5B914A12-5BC9-4243-8DE5-76272B1218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2E2CC-B86D-40B9-9A39-38A6E20E76F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846D52-BE93-4C5B-9FBF-6CDC682424F0}">
      <dgm:prSet phldrT="[Texto]" custT="1"/>
      <dgm:spPr/>
      <dgm:t>
        <a:bodyPr/>
        <a:lstStyle/>
        <a:p>
          <a:r>
            <a:rPr lang="es-ES" sz="1800" dirty="0"/>
            <a:t>DOCENTE INVESTIGADOR</a:t>
          </a:r>
        </a:p>
        <a:p>
          <a:r>
            <a:rPr lang="es-ES" sz="1800" dirty="0"/>
            <a:t>SOLICITA</a:t>
          </a:r>
        </a:p>
      </dgm:t>
    </dgm:pt>
    <dgm:pt modelId="{3C4CB806-6B74-4256-912C-38BA2AAF862A}" type="parTrans" cxnId="{0CEAD846-34EA-4510-9922-1F31BE6251AA}">
      <dgm:prSet/>
      <dgm:spPr/>
      <dgm:t>
        <a:bodyPr/>
        <a:lstStyle/>
        <a:p>
          <a:endParaRPr lang="es-ES" sz="1800"/>
        </a:p>
      </dgm:t>
    </dgm:pt>
    <dgm:pt modelId="{FDB47604-CFCE-4F61-A818-C7DDD952B298}" type="sibTrans" cxnId="{0CEAD846-34EA-4510-9922-1F31BE6251AA}">
      <dgm:prSet custT="1"/>
      <dgm:spPr/>
      <dgm:t>
        <a:bodyPr/>
        <a:lstStyle/>
        <a:p>
          <a:endParaRPr lang="es-ES" sz="1800"/>
        </a:p>
      </dgm:t>
    </dgm:pt>
    <dgm:pt modelId="{60795E1E-845C-4A5B-9512-31C5C41FA5CE}">
      <dgm:prSet phldrT="[Texto]" custT="1"/>
      <dgm:spPr/>
      <dgm:t>
        <a:bodyPr/>
        <a:lstStyle/>
        <a:p>
          <a:r>
            <a:rPr lang="es-ES" sz="1800" dirty="0"/>
            <a:t>SISTEMA ADMITE</a:t>
          </a:r>
        </a:p>
      </dgm:t>
    </dgm:pt>
    <dgm:pt modelId="{AD003AAA-C492-47AF-A8E9-EBD367A7D206}" type="parTrans" cxnId="{394413F6-CEED-4772-89BE-8ACA193D7DDA}">
      <dgm:prSet/>
      <dgm:spPr/>
      <dgm:t>
        <a:bodyPr/>
        <a:lstStyle/>
        <a:p>
          <a:endParaRPr lang="es-ES" sz="1800"/>
        </a:p>
      </dgm:t>
    </dgm:pt>
    <dgm:pt modelId="{6C229772-2CE1-4507-B25B-14E01EC87100}" type="sibTrans" cxnId="{394413F6-CEED-4772-89BE-8ACA193D7DDA}">
      <dgm:prSet custT="1"/>
      <dgm:spPr/>
      <dgm:t>
        <a:bodyPr/>
        <a:lstStyle/>
        <a:p>
          <a:endParaRPr lang="es-ES" sz="1800"/>
        </a:p>
      </dgm:t>
    </dgm:pt>
    <dgm:pt modelId="{A47113F8-BB30-4AAE-99CB-EF68E92F3D60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1800" dirty="0"/>
            <a:t>CNA</a:t>
          </a:r>
        </a:p>
        <a:p>
          <a:r>
            <a:rPr lang="es-ES" sz="1800" dirty="0" smtClean="0"/>
            <a:t>DERIVA A </a:t>
          </a:r>
          <a:r>
            <a:rPr lang="es-ES" sz="1800" dirty="0" smtClean="0"/>
            <a:t> </a:t>
          </a:r>
          <a:r>
            <a:rPr lang="es-ES" sz="1800" dirty="0" err="1" smtClean="0"/>
            <a:t>CxÁrea</a:t>
          </a:r>
          <a:endParaRPr lang="es-ES" sz="1800" dirty="0"/>
        </a:p>
      </dgm:t>
    </dgm:pt>
    <dgm:pt modelId="{F9BCD38C-6A41-4278-9E21-7464E869954A}" type="parTrans" cxnId="{7099ED85-7A66-4987-A79A-8D5DFBA079E4}">
      <dgm:prSet/>
      <dgm:spPr/>
      <dgm:t>
        <a:bodyPr/>
        <a:lstStyle/>
        <a:p>
          <a:endParaRPr lang="es-ES" sz="1800"/>
        </a:p>
      </dgm:t>
    </dgm:pt>
    <dgm:pt modelId="{0FE7866C-29F1-482A-8F02-78AE13890475}" type="sibTrans" cxnId="{7099ED85-7A66-4987-A79A-8D5DFBA079E4}">
      <dgm:prSet custT="1"/>
      <dgm:spPr/>
      <dgm:t>
        <a:bodyPr/>
        <a:lstStyle/>
        <a:p>
          <a:endParaRPr lang="es-ES" sz="1800"/>
        </a:p>
      </dgm:t>
    </dgm:pt>
    <dgm:pt modelId="{FB3DCC57-0408-4475-88FA-6C9C260B5ED5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1800" dirty="0" err="1" smtClean="0"/>
            <a:t>CxÁrea</a:t>
          </a:r>
          <a:r>
            <a:rPr lang="es-ES" sz="1800" dirty="0" smtClean="0"/>
            <a:t> </a:t>
          </a:r>
          <a:r>
            <a:rPr lang="es-ES" sz="1800" dirty="0">
              <a:solidFill>
                <a:srgbClr val="FF0000"/>
              </a:solidFill>
            </a:rPr>
            <a:t>EVALÚA Y EMITE DICTAMEN</a:t>
          </a:r>
        </a:p>
      </dgm:t>
    </dgm:pt>
    <dgm:pt modelId="{FED8934F-897C-420C-BE78-6B2DCA18C682}" type="parTrans" cxnId="{F86C6873-3898-433E-8741-73D46BA0B389}">
      <dgm:prSet/>
      <dgm:spPr/>
      <dgm:t>
        <a:bodyPr/>
        <a:lstStyle/>
        <a:p>
          <a:endParaRPr lang="es-ES" sz="1800"/>
        </a:p>
      </dgm:t>
    </dgm:pt>
    <dgm:pt modelId="{B29AF983-EC7F-4198-8B2A-1697EF8BCE33}" type="sibTrans" cxnId="{F86C6873-3898-433E-8741-73D46BA0B389}">
      <dgm:prSet custT="1"/>
      <dgm:spPr/>
      <dgm:t>
        <a:bodyPr/>
        <a:lstStyle/>
        <a:p>
          <a:endParaRPr lang="es-ES" sz="1800"/>
        </a:p>
      </dgm:t>
    </dgm:pt>
    <dgm:pt modelId="{1423F4BC-5750-4BFC-B45D-88DC93BA28E2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1800" dirty="0"/>
            <a:t>CNA </a:t>
          </a:r>
          <a:r>
            <a:rPr lang="es-ES" sz="1800" dirty="0" smtClean="0">
              <a:solidFill>
                <a:srgbClr val="00B050"/>
              </a:solidFill>
            </a:rPr>
            <a:t>SUPERVISA Y DICTA RESOLUCION</a:t>
          </a:r>
          <a:endParaRPr lang="es-ES" sz="1800" b="1" dirty="0">
            <a:solidFill>
              <a:srgbClr val="00B050"/>
            </a:solidFill>
          </a:endParaRPr>
        </a:p>
      </dgm:t>
    </dgm:pt>
    <dgm:pt modelId="{023FE1A0-72F1-45B3-933A-A7392C12DE1B}" type="parTrans" cxnId="{1CC02569-FB21-4BB2-A57A-F4084A85C1D3}">
      <dgm:prSet/>
      <dgm:spPr/>
      <dgm:t>
        <a:bodyPr/>
        <a:lstStyle/>
        <a:p>
          <a:endParaRPr lang="es-ES" sz="1800"/>
        </a:p>
      </dgm:t>
    </dgm:pt>
    <dgm:pt modelId="{4A50BC23-8037-4379-8194-1D8573A2DB26}" type="sibTrans" cxnId="{1CC02569-FB21-4BB2-A57A-F4084A85C1D3}">
      <dgm:prSet custT="1"/>
      <dgm:spPr/>
      <dgm:t>
        <a:bodyPr/>
        <a:lstStyle/>
        <a:p>
          <a:endParaRPr lang="es-ES" sz="1800"/>
        </a:p>
      </dgm:t>
    </dgm:pt>
    <dgm:pt modelId="{2D336151-365E-4FB4-9176-74BE79FD78EE}" type="pres">
      <dgm:prSet presAssocID="{1DF2E2CC-B86D-40B9-9A39-38A6E20E76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BFCEEEA-6A5A-4864-A4F3-461C344AA218}" type="pres">
      <dgm:prSet presAssocID="{43846D52-BE93-4C5B-9FBF-6CDC682424F0}" presName="node" presStyleLbl="node1" presStyleIdx="0" presStyleCnt="5" custScaleX="2076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155585-2FF8-4868-AEF9-5E7ABCF4486F}" type="pres">
      <dgm:prSet presAssocID="{FDB47604-CFCE-4F61-A818-C7DDD952B298}" presName="sibTrans" presStyleLbl="sibTrans2D1" presStyleIdx="0" presStyleCnt="5"/>
      <dgm:spPr/>
      <dgm:t>
        <a:bodyPr/>
        <a:lstStyle/>
        <a:p>
          <a:endParaRPr lang="es-AR"/>
        </a:p>
      </dgm:t>
    </dgm:pt>
    <dgm:pt modelId="{7C657244-EEB9-425F-A3E2-FB6FE3B02A37}" type="pres">
      <dgm:prSet presAssocID="{FDB47604-CFCE-4F61-A818-C7DDD952B298}" presName="connectorText" presStyleLbl="sibTrans2D1" presStyleIdx="0" presStyleCnt="5"/>
      <dgm:spPr/>
      <dgm:t>
        <a:bodyPr/>
        <a:lstStyle/>
        <a:p>
          <a:endParaRPr lang="es-AR"/>
        </a:p>
      </dgm:t>
    </dgm:pt>
    <dgm:pt modelId="{4ED0D105-751D-4639-B868-EEFD47C4B780}" type="pres">
      <dgm:prSet presAssocID="{60795E1E-845C-4A5B-9512-31C5C41FA5CE}" presName="node" presStyleLbl="node1" presStyleIdx="1" presStyleCnt="5" custScaleX="187054" custRadScaleRad="152807" custRadScaleInc="1987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8AD94C9-9A6E-4474-B3D1-D9673E0D8E93}" type="pres">
      <dgm:prSet presAssocID="{6C229772-2CE1-4507-B25B-14E01EC87100}" presName="sibTrans" presStyleLbl="sibTrans2D1" presStyleIdx="1" presStyleCnt="5"/>
      <dgm:spPr/>
      <dgm:t>
        <a:bodyPr/>
        <a:lstStyle/>
        <a:p>
          <a:endParaRPr lang="es-AR"/>
        </a:p>
      </dgm:t>
    </dgm:pt>
    <dgm:pt modelId="{53987382-E700-41FF-A665-039F7700FF83}" type="pres">
      <dgm:prSet presAssocID="{6C229772-2CE1-4507-B25B-14E01EC87100}" presName="connectorText" presStyleLbl="sibTrans2D1" presStyleIdx="1" presStyleCnt="5"/>
      <dgm:spPr/>
      <dgm:t>
        <a:bodyPr/>
        <a:lstStyle/>
        <a:p>
          <a:endParaRPr lang="es-AR"/>
        </a:p>
      </dgm:t>
    </dgm:pt>
    <dgm:pt modelId="{43C15518-0C04-45A3-A5C5-53A25291DABA}" type="pres">
      <dgm:prSet presAssocID="{A47113F8-BB30-4AAE-99CB-EF68E92F3D60}" presName="node" presStyleLbl="node1" presStyleIdx="2" presStyleCnt="5" custScaleX="224138" custRadScaleRad="144411" custRadScaleInc="-5440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8C89F6-09BF-4B42-90D4-F5DB97B0D603}" type="pres">
      <dgm:prSet presAssocID="{0FE7866C-29F1-482A-8F02-78AE13890475}" presName="sibTrans" presStyleLbl="sibTrans2D1" presStyleIdx="2" presStyleCnt="5"/>
      <dgm:spPr/>
      <dgm:t>
        <a:bodyPr/>
        <a:lstStyle/>
        <a:p>
          <a:endParaRPr lang="es-AR"/>
        </a:p>
      </dgm:t>
    </dgm:pt>
    <dgm:pt modelId="{885F9DD5-7B56-4BAB-AF79-95034D24B300}" type="pres">
      <dgm:prSet presAssocID="{0FE7866C-29F1-482A-8F02-78AE13890475}" presName="connectorText" presStyleLbl="sibTrans2D1" presStyleIdx="2" presStyleCnt="5"/>
      <dgm:spPr/>
      <dgm:t>
        <a:bodyPr/>
        <a:lstStyle/>
        <a:p>
          <a:endParaRPr lang="es-AR"/>
        </a:p>
      </dgm:t>
    </dgm:pt>
    <dgm:pt modelId="{3B3AACB4-CEF9-438C-8EB1-54A3CB464EAF}" type="pres">
      <dgm:prSet presAssocID="{FB3DCC57-0408-4475-88FA-6C9C260B5ED5}" presName="node" presStyleLbl="node1" presStyleIdx="3" presStyleCnt="5" custScaleX="200539" custRadScaleRad="116320" custRadScaleInc="2759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1476A3-E87D-49F0-9399-E90CCA3274EA}" type="pres">
      <dgm:prSet presAssocID="{B29AF983-EC7F-4198-8B2A-1697EF8BCE33}" presName="sibTrans" presStyleLbl="sibTrans2D1" presStyleIdx="3" presStyleCnt="5"/>
      <dgm:spPr/>
      <dgm:t>
        <a:bodyPr/>
        <a:lstStyle/>
        <a:p>
          <a:endParaRPr lang="es-AR"/>
        </a:p>
      </dgm:t>
    </dgm:pt>
    <dgm:pt modelId="{DC31F5C7-096B-4A37-B35D-B44119479A80}" type="pres">
      <dgm:prSet presAssocID="{B29AF983-EC7F-4198-8B2A-1697EF8BCE33}" presName="connectorText" presStyleLbl="sibTrans2D1" presStyleIdx="3" presStyleCnt="5"/>
      <dgm:spPr/>
      <dgm:t>
        <a:bodyPr/>
        <a:lstStyle/>
        <a:p>
          <a:endParaRPr lang="es-AR"/>
        </a:p>
      </dgm:t>
    </dgm:pt>
    <dgm:pt modelId="{FF7C3D19-B26F-46CD-A8F4-07BAD97746C5}" type="pres">
      <dgm:prSet presAssocID="{1423F4BC-5750-4BFC-B45D-88DC93BA28E2}" presName="node" presStyleLbl="node1" presStyleIdx="4" presStyleCnt="5" custScaleX="188123" custRadScaleRad="159815" custRadScaleInc="-2099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5258A51-09B7-4BAB-9FF3-A6C825957296}" type="pres">
      <dgm:prSet presAssocID="{4A50BC23-8037-4379-8194-1D8573A2DB26}" presName="sibTrans" presStyleLbl="sibTrans2D1" presStyleIdx="4" presStyleCnt="5"/>
      <dgm:spPr/>
      <dgm:t>
        <a:bodyPr/>
        <a:lstStyle/>
        <a:p>
          <a:endParaRPr lang="es-AR"/>
        </a:p>
      </dgm:t>
    </dgm:pt>
    <dgm:pt modelId="{AAD7226D-FFAA-4D62-AC65-D8E143EFB1F1}" type="pres">
      <dgm:prSet presAssocID="{4A50BC23-8037-4379-8194-1D8573A2DB26}" presName="connectorText" presStyleLbl="sibTrans2D1" presStyleIdx="4" presStyleCnt="5"/>
      <dgm:spPr/>
      <dgm:t>
        <a:bodyPr/>
        <a:lstStyle/>
        <a:p>
          <a:endParaRPr lang="es-AR"/>
        </a:p>
      </dgm:t>
    </dgm:pt>
  </dgm:ptLst>
  <dgm:cxnLst>
    <dgm:cxn modelId="{72983039-28B7-4E25-BD59-39E794265010}" type="presOf" srcId="{0FE7866C-29F1-482A-8F02-78AE13890475}" destId="{885F9DD5-7B56-4BAB-AF79-95034D24B300}" srcOrd="1" destOrd="0" presId="urn:microsoft.com/office/officeart/2005/8/layout/cycle2"/>
    <dgm:cxn modelId="{EB58D6EF-F458-48E8-B075-706270B141CD}" type="presOf" srcId="{FB3DCC57-0408-4475-88FA-6C9C260B5ED5}" destId="{3B3AACB4-CEF9-438C-8EB1-54A3CB464EAF}" srcOrd="0" destOrd="0" presId="urn:microsoft.com/office/officeart/2005/8/layout/cycle2"/>
    <dgm:cxn modelId="{2748571D-9AAE-442E-9C91-7665FC7BD9EF}" type="presOf" srcId="{A47113F8-BB30-4AAE-99CB-EF68E92F3D60}" destId="{43C15518-0C04-45A3-A5C5-53A25291DABA}" srcOrd="0" destOrd="0" presId="urn:microsoft.com/office/officeart/2005/8/layout/cycle2"/>
    <dgm:cxn modelId="{0CEAD846-34EA-4510-9922-1F31BE6251AA}" srcId="{1DF2E2CC-B86D-40B9-9A39-38A6E20E76FC}" destId="{43846D52-BE93-4C5B-9FBF-6CDC682424F0}" srcOrd="0" destOrd="0" parTransId="{3C4CB806-6B74-4256-912C-38BA2AAF862A}" sibTransId="{FDB47604-CFCE-4F61-A818-C7DDD952B298}"/>
    <dgm:cxn modelId="{8D76270F-2912-4321-B6AD-9EB9ABE799D8}" type="presOf" srcId="{FDB47604-CFCE-4F61-A818-C7DDD952B298}" destId="{F7155585-2FF8-4868-AEF9-5E7ABCF4486F}" srcOrd="0" destOrd="0" presId="urn:microsoft.com/office/officeart/2005/8/layout/cycle2"/>
    <dgm:cxn modelId="{CB75D1FF-854A-4C1E-8C09-156F03B68DB0}" type="presOf" srcId="{60795E1E-845C-4A5B-9512-31C5C41FA5CE}" destId="{4ED0D105-751D-4639-B868-EEFD47C4B780}" srcOrd="0" destOrd="0" presId="urn:microsoft.com/office/officeart/2005/8/layout/cycle2"/>
    <dgm:cxn modelId="{1CC02569-FB21-4BB2-A57A-F4084A85C1D3}" srcId="{1DF2E2CC-B86D-40B9-9A39-38A6E20E76FC}" destId="{1423F4BC-5750-4BFC-B45D-88DC93BA28E2}" srcOrd="4" destOrd="0" parTransId="{023FE1A0-72F1-45B3-933A-A7392C12DE1B}" sibTransId="{4A50BC23-8037-4379-8194-1D8573A2DB26}"/>
    <dgm:cxn modelId="{5DB9D8C4-EF32-453D-AC5A-D3001974297B}" type="presOf" srcId="{0FE7866C-29F1-482A-8F02-78AE13890475}" destId="{D38C89F6-09BF-4B42-90D4-F5DB97B0D603}" srcOrd="0" destOrd="0" presId="urn:microsoft.com/office/officeart/2005/8/layout/cycle2"/>
    <dgm:cxn modelId="{42C4E608-BD52-4F30-81F8-074A110AA8ED}" type="presOf" srcId="{6C229772-2CE1-4507-B25B-14E01EC87100}" destId="{53987382-E700-41FF-A665-039F7700FF83}" srcOrd="1" destOrd="0" presId="urn:microsoft.com/office/officeart/2005/8/layout/cycle2"/>
    <dgm:cxn modelId="{7099ED85-7A66-4987-A79A-8D5DFBA079E4}" srcId="{1DF2E2CC-B86D-40B9-9A39-38A6E20E76FC}" destId="{A47113F8-BB30-4AAE-99CB-EF68E92F3D60}" srcOrd="2" destOrd="0" parTransId="{F9BCD38C-6A41-4278-9E21-7464E869954A}" sibTransId="{0FE7866C-29F1-482A-8F02-78AE13890475}"/>
    <dgm:cxn modelId="{3AD93D7D-7C88-4C0B-BF96-8E217E632BEF}" type="presOf" srcId="{1423F4BC-5750-4BFC-B45D-88DC93BA28E2}" destId="{FF7C3D19-B26F-46CD-A8F4-07BAD97746C5}" srcOrd="0" destOrd="0" presId="urn:microsoft.com/office/officeart/2005/8/layout/cycle2"/>
    <dgm:cxn modelId="{394413F6-CEED-4772-89BE-8ACA193D7DDA}" srcId="{1DF2E2CC-B86D-40B9-9A39-38A6E20E76FC}" destId="{60795E1E-845C-4A5B-9512-31C5C41FA5CE}" srcOrd="1" destOrd="0" parTransId="{AD003AAA-C492-47AF-A8E9-EBD367A7D206}" sibTransId="{6C229772-2CE1-4507-B25B-14E01EC87100}"/>
    <dgm:cxn modelId="{467F9723-8C96-429E-B5E1-9E6432038303}" type="presOf" srcId="{4A50BC23-8037-4379-8194-1D8573A2DB26}" destId="{05258A51-09B7-4BAB-9FF3-A6C825957296}" srcOrd="0" destOrd="0" presId="urn:microsoft.com/office/officeart/2005/8/layout/cycle2"/>
    <dgm:cxn modelId="{AA8A22AB-4A8A-48FA-A34F-24677622390B}" type="presOf" srcId="{B29AF983-EC7F-4198-8B2A-1697EF8BCE33}" destId="{DC31F5C7-096B-4A37-B35D-B44119479A80}" srcOrd="1" destOrd="0" presId="urn:microsoft.com/office/officeart/2005/8/layout/cycle2"/>
    <dgm:cxn modelId="{F746B89B-6E2F-464D-BB74-ABC8D54E8E40}" type="presOf" srcId="{4A50BC23-8037-4379-8194-1D8573A2DB26}" destId="{AAD7226D-FFAA-4D62-AC65-D8E143EFB1F1}" srcOrd="1" destOrd="0" presId="urn:microsoft.com/office/officeart/2005/8/layout/cycle2"/>
    <dgm:cxn modelId="{D5E53035-0E02-439B-ABBD-22C5B8605C1E}" type="presOf" srcId="{6C229772-2CE1-4507-B25B-14E01EC87100}" destId="{58AD94C9-9A6E-4474-B3D1-D9673E0D8E93}" srcOrd="0" destOrd="0" presId="urn:microsoft.com/office/officeart/2005/8/layout/cycle2"/>
    <dgm:cxn modelId="{8709C359-B700-4FD2-8133-D3C02909E3E6}" type="presOf" srcId="{43846D52-BE93-4C5B-9FBF-6CDC682424F0}" destId="{3BFCEEEA-6A5A-4864-A4F3-461C344AA218}" srcOrd="0" destOrd="0" presId="urn:microsoft.com/office/officeart/2005/8/layout/cycle2"/>
    <dgm:cxn modelId="{F86C6873-3898-433E-8741-73D46BA0B389}" srcId="{1DF2E2CC-B86D-40B9-9A39-38A6E20E76FC}" destId="{FB3DCC57-0408-4475-88FA-6C9C260B5ED5}" srcOrd="3" destOrd="0" parTransId="{FED8934F-897C-420C-BE78-6B2DCA18C682}" sibTransId="{B29AF983-EC7F-4198-8B2A-1697EF8BCE33}"/>
    <dgm:cxn modelId="{4DFBFEC3-ADF5-41E1-90F9-E0C0036B19CB}" type="presOf" srcId="{B29AF983-EC7F-4198-8B2A-1697EF8BCE33}" destId="{4B1476A3-E87D-49F0-9399-E90CCA3274EA}" srcOrd="0" destOrd="0" presId="urn:microsoft.com/office/officeart/2005/8/layout/cycle2"/>
    <dgm:cxn modelId="{E26A5557-F0F6-4B6C-B55F-4DAC66CCD374}" type="presOf" srcId="{1DF2E2CC-B86D-40B9-9A39-38A6E20E76FC}" destId="{2D336151-365E-4FB4-9176-74BE79FD78EE}" srcOrd="0" destOrd="0" presId="urn:microsoft.com/office/officeart/2005/8/layout/cycle2"/>
    <dgm:cxn modelId="{B6F8E40E-8107-460F-A8CC-5C6DCE520365}" type="presOf" srcId="{FDB47604-CFCE-4F61-A818-C7DDD952B298}" destId="{7C657244-EEB9-425F-A3E2-FB6FE3B02A37}" srcOrd="1" destOrd="0" presId="urn:microsoft.com/office/officeart/2005/8/layout/cycle2"/>
    <dgm:cxn modelId="{F88761A7-483B-40CB-83C6-899E6BD579ED}" type="presParOf" srcId="{2D336151-365E-4FB4-9176-74BE79FD78EE}" destId="{3BFCEEEA-6A5A-4864-A4F3-461C344AA218}" srcOrd="0" destOrd="0" presId="urn:microsoft.com/office/officeart/2005/8/layout/cycle2"/>
    <dgm:cxn modelId="{10751970-7A90-4C36-B097-E8C9A22B0760}" type="presParOf" srcId="{2D336151-365E-4FB4-9176-74BE79FD78EE}" destId="{F7155585-2FF8-4868-AEF9-5E7ABCF4486F}" srcOrd="1" destOrd="0" presId="urn:microsoft.com/office/officeart/2005/8/layout/cycle2"/>
    <dgm:cxn modelId="{2E50A9D7-9098-4A10-B881-C509FF0D530B}" type="presParOf" srcId="{F7155585-2FF8-4868-AEF9-5E7ABCF4486F}" destId="{7C657244-EEB9-425F-A3E2-FB6FE3B02A37}" srcOrd="0" destOrd="0" presId="urn:microsoft.com/office/officeart/2005/8/layout/cycle2"/>
    <dgm:cxn modelId="{AD295FB4-AEA6-4D2C-A458-5A05A8A82A5E}" type="presParOf" srcId="{2D336151-365E-4FB4-9176-74BE79FD78EE}" destId="{4ED0D105-751D-4639-B868-EEFD47C4B780}" srcOrd="2" destOrd="0" presId="urn:microsoft.com/office/officeart/2005/8/layout/cycle2"/>
    <dgm:cxn modelId="{94C416D3-FD4C-49EC-BFD8-4F7503A13619}" type="presParOf" srcId="{2D336151-365E-4FB4-9176-74BE79FD78EE}" destId="{58AD94C9-9A6E-4474-B3D1-D9673E0D8E93}" srcOrd="3" destOrd="0" presId="urn:microsoft.com/office/officeart/2005/8/layout/cycle2"/>
    <dgm:cxn modelId="{A87F532B-BB06-41DF-9E88-7738B2419511}" type="presParOf" srcId="{58AD94C9-9A6E-4474-B3D1-D9673E0D8E93}" destId="{53987382-E700-41FF-A665-039F7700FF83}" srcOrd="0" destOrd="0" presId="urn:microsoft.com/office/officeart/2005/8/layout/cycle2"/>
    <dgm:cxn modelId="{56999FBC-2812-41ED-B16C-EBCEB115765D}" type="presParOf" srcId="{2D336151-365E-4FB4-9176-74BE79FD78EE}" destId="{43C15518-0C04-45A3-A5C5-53A25291DABA}" srcOrd="4" destOrd="0" presId="urn:microsoft.com/office/officeart/2005/8/layout/cycle2"/>
    <dgm:cxn modelId="{E44A1CA5-21EF-4108-94F0-5004944DB7C6}" type="presParOf" srcId="{2D336151-365E-4FB4-9176-74BE79FD78EE}" destId="{D38C89F6-09BF-4B42-90D4-F5DB97B0D603}" srcOrd="5" destOrd="0" presId="urn:microsoft.com/office/officeart/2005/8/layout/cycle2"/>
    <dgm:cxn modelId="{74E2305E-BA11-4EBD-A3EB-420974D2566F}" type="presParOf" srcId="{D38C89F6-09BF-4B42-90D4-F5DB97B0D603}" destId="{885F9DD5-7B56-4BAB-AF79-95034D24B300}" srcOrd="0" destOrd="0" presId="urn:microsoft.com/office/officeart/2005/8/layout/cycle2"/>
    <dgm:cxn modelId="{D1E545CD-CD35-48BE-A9FD-BBBA38CD94EE}" type="presParOf" srcId="{2D336151-365E-4FB4-9176-74BE79FD78EE}" destId="{3B3AACB4-CEF9-438C-8EB1-54A3CB464EAF}" srcOrd="6" destOrd="0" presId="urn:microsoft.com/office/officeart/2005/8/layout/cycle2"/>
    <dgm:cxn modelId="{7F012D5D-9D00-43A8-93E7-33BF8464D1F4}" type="presParOf" srcId="{2D336151-365E-4FB4-9176-74BE79FD78EE}" destId="{4B1476A3-E87D-49F0-9399-E90CCA3274EA}" srcOrd="7" destOrd="0" presId="urn:microsoft.com/office/officeart/2005/8/layout/cycle2"/>
    <dgm:cxn modelId="{789ACD76-A7E3-4270-A981-D57791BD51CC}" type="presParOf" srcId="{4B1476A3-E87D-49F0-9399-E90CCA3274EA}" destId="{DC31F5C7-096B-4A37-B35D-B44119479A80}" srcOrd="0" destOrd="0" presId="urn:microsoft.com/office/officeart/2005/8/layout/cycle2"/>
    <dgm:cxn modelId="{CFADF41A-6E80-4EEC-9DE5-2EBFFEFCA1E8}" type="presParOf" srcId="{2D336151-365E-4FB4-9176-74BE79FD78EE}" destId="{FF7C3D19-B26F-46CD-A8F4-07BAD97746C5}" srcOrd="8" destOrd="0" presId="urn:microsoft.com/office/officeart/2005/8/layout/cycle2"/>
    <dgm:cxn modelId="{AA333CFA-3E2A-4406-83F1-3314F0873593}" type="presParOf" srcId="{2D336151-365E-4FB4-9176-74BE79FD78EE}" destId="{05258A51-09B7-4BAB-9FF3-A6C825957296}" srcOrd="9" destOrd="0" presId="urn:microsoft.com/office/officeart/2005/8/layout/cycle2"/>
    <dgm:cxn modelId="{CF764588-6791-44DA-B795-6A3BDA9E74FD}" type="presParOf" srcId="{05258A51-09B7-4BAB-9FF3-A6C825957296}" destId="{AAD7226D-FFAA-4D62-AC65-D8E143EFB1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DA768-7A7B-424E-8B4D-1E1A47116FC2}">
      <dsp:nvSpPr>
        <dsp:cNvPr id="0" name=""/>
        <dsp:cNvSpPr/>
      </dsp:nvSpPr>
      <dsp:spPr>
        <a:xfrm>
          <a:off x="3007057" y="448112"/>
          <a:ext cx="1187462" cy="1613854"/>
        </a:xfrm>
        <a:custGeom>
          <a:avLst/>
          <a:gdLst/>
          <a:ahLst/>
          <a:cxnLst/>
          <a:rect l="0" t="0" r="0" b="0"/>
          <a:pathLst>
            <a:path>
              <a:moveTo>
                <a:pt x="1187462" y="1613854"/>
              </a:moveTo>
              <a:lnTo>
                <a:pt x="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895CF-CD35-4CE2-93F7-F1B3B7E1E7E6}">
      <dsp:nvSpPr>
        <dsp:cNvPr id="0" name=""/>
        <dsp:cNvSpPr/>
      </dsp:nvSpPr>
      <dsp:spPr>
        <a:xfrm>
          <a:off x="4194520" y="2061967"/>
          <a:ext cx="2286754" cy="484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77"/>
              </a:lnTo>
              <a:lnTo>
                <a:pt x="2286754" y="296677"/>
              </a:lnTo>
              <a:lnTo>
                <a:pt x="2286754" y="4848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2E461-621F-4221-A99B-616D541BD751}">
      <dsp:nvSpPr>
        <dsp:cNvPr id="0" name=""/>
        <dsp:cNvSpPr/>
      </dsp:nvSpPr>
      <dsp:spPr>
        <a:xfrm>
          <a:off x="3595429" y="3443077"/>
          <a:ext cx="268867" cy="824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527"/>
              </a:lnTo>
              <a:lnTo>
                <a:pt x="268867" y="82452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CAD2E-A73F-4AAC-BD64-5E3309C61957}">
      <dsp:nvSpPr>
        <dsp:cNvPr id="0" name=""/>
        <dsp:cNvSpPr/>
      </dsp:nvSpPr>
      <dsp:spPr>
        <a:xfrm>
          <a:off x="4194520" y="2061967"/>
          <a:ext cx="117889" cy="484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77"/>
              </a:lnTo>
              <a:lnTo>
                <a:pt x="117889" y="296677"/>
              </a:lnTo>
              <a:lnTo>
                <a:pt x="117889" y="4848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8F191-0B95-44CA-9DDD-07E7F7995CFF}">
      <dsp:nvSpPr>
        <dsp:cNvPr id="0" name=""/>
        <dsp:cNvSpPr/>
      </dsp:nvSpPr>
      <dsp:spPr>
        <a:xfrm>
          <a:off x="2143544" y="2061967"/>
          <a:ext cx="2050975" cy="484884"/>
        </a:xfrm>
        <a:custGeom>
          <a:avLst/>
          <a:gdLst/>
          <a:ahLst/>
          <a:cxnLst/>
          <a:rect l="0" t="0" r="0" b="0"/>
          <a:pathLst>
            <a:path>
              <a:moveTo>
                <a:pt x="2050975" y="0"/>
              </a:moveTo>
              <a:lnTo>
                <a:pt x="2050975" y="296677"/>
              </a:lnTo>
              <a:lnTo>
                <a:pt x="0" y="296677"/>
              </a:lnTo>
              <a:lnTo>
                <a:pt x="0" y="4848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892DB-88B4-4860-9652-90F67E4ECC6B}">
      <dsp:nvSpPr>
        <dsp:cNvPr id="0" name=""/>
        <dsp:cNvSpPr/>
      </dsp:nvSpPr>
      <dsp:spPr>
        <a:xfrm>
          <a:off x="3298294" y="1165742"/>
          <a:ext cx="1792450" cy="896225"/>
        </a:xfrm>
        <a:prstGeom prst="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COMISION NACIONAL DE ACREDITACIÓN</a:t>
          </a:r>
        </a:p>
      </dsp:txBody>
      <dsp:txXfrm>
        <a:off x="3298294" y="1165742"/>
        <a:ext cx="1792450" cy="896225"/>
      </dsp:txXfrm>
    </dsp:sp>
    <dsp:sp modelId="{A16FF0F6-BD83-4F18-800C-E9B3F9F93C44}">
      <dsp:nvSpPr>
        <dsp:cNvPr id="0" name=""/>
        <dsp:cNvSpPr/>
      </dsp:nvSpPr>
      <dsp:spPr>
        <a:xfrm>
          <a:off x="1247319" y="2546852"/>
          <a:ext cx="1792450" cy="896225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COMISIÓN ASESORA AREA 1</a:t>
          </a:r>
        </a:p>
      </dsp:txBody>
      <dsp:txXfrm>
        <a:off x="1247319" y="2546852"/>
        <a:ext cx="1792450" cy="896225"/>
      </dsp:txXfrm>
    </dsp:sp>
    <dsp:sp modelId="{CBB66FCB-AFBC-4DF9-9A8A-508C1BAD4469}">
      <dsp:nvSpPr>
        <dsp:cNvPr id="0" name=""/>
        <dsp:cNvSpPr/>
      </dsp:nvSpPr>
      <dsp:spPr>
        <a:xfrm>
          <a:off x="3416184" y="2546852"/>
          <a:ext cx="1792450" cy="896225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COMISION ASESORA AREA 2</a:t>
          </a:r>
        </a:p>
      </dsp:txBody>
      <dsp:txXfrm>
        <a:off x="3416184" y="2546852"/>
        <a:ext cx="1792450" cy="896225"/>
      </dsp:txXfrm>
    </dsp:sp>
    <dsp:sp modelId="{3A30ACC4-1009-4B93-962B-274B2EACC4E0}">
      <dsp:nvSpPr>
        <dsp:cNvPr id="0" name=""/>
        <dsp:cNvSpPr/>
      </dsp:nvSpPr>
      <dsp:spPr>
        <a:xfrm>
          <a:off x="3864296" y="3819492"/>
          <a:ext cx="1792450" cy="896225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PARES EVALUADORES</a:t>
          </a:r>
        </a:p>
      </dsp:txBody>
      <dsp:txXfrm>
        <a:off x="3864296" y="3819492"/>
        <a:ext cx="1792450" cy="896225"/>
      </dsp:txXfrm>
    </dsp:sp>
    <dsp:sp modelId="{DF4AB702-9F4C-41B1-84F7-68A977CEE795}">
      <dsp:nvSpPr>
        <dsp:cNvPr id="0" name=""/>
        <dsp:cNvSpPr/>
      </dsp:nvSpPr>
      <dsp:spPr>
        <a:xfrm>
          <a:off x="5585049" y="2546852"/>
          <a:ext cx="1792450" cy="896225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COMISION ASESORA AREA 3…</a:t>
          </a:r>
        </a:p>
      </dsp:txBody>
      <dsp:txXfrm>
        <a:off x="5585049" y="2546852"/>
        <a:ext cx="1792450" cy="896225"/>
      </dsp:txXfrm>
    </dsp:sp>
    <dsp:sp modelId="{DBEB0FC5-7CA5-4C31-895F-A5CDF0BBE605}">
      <dsp:nvSpPr>
        <dsp:cNvPr id="0" name=""/>
        <dsp:cNvSpPr/>
      </dsp:nvSpPr>
      <dsp:spPr>
        <a:xfrm>
          <a:off x="1214606" y="0"/>
          <a:ext cx="1792450" cy="896225"/>
        </a:xfrm>
        <a:prstGeom prst="rect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COORDINACIÓN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SPU</a:t>
          </a:r>
          <a:endParaRPr lang="es-ES" sz="2000" kern="1200" dirty="0"/>
        </a:p>
      </dsp:txBody>
      <dsp:txXfrm>
        <a:off x="1214606" y="0"/>
        <a:ext cx="1792450" cy="896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CEEEA-6A5A-4864-A4F3-461C344AA218}">
      <dsp:nvSpPr>
        <dsp:cNvPr id="0" name=""/>
        <dsp:cNvSpPr/>
      </dsp:nvSpPr>
      <dsp:spPr>
        <a:xfrm>
          <a:off x="3582364" y="1880"/>
          <a:ext cx="3180155" cy="15318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DOCENTE INVESTIGADOR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SOLICITA</a:t>
          </a:r>
        </a:p>
      </dsp:txBody>
      <dsp:txXfrm>
        <a:off x="4048087" y="226211"/>
        <a:ext cx="2248709" cy="1083167"/>
      </dsp:txXfrm>
    </dsp:sp>
    <dsp:sp modelId="{F7155585-2FF8-4868-AEF9-5E7ABCF4486F}">
      <dsp:nvSpPr>
        <dsp:cNvPr id="0" name=""/>
        <dsp:cNvSpPr/>
      </dsp:nvSpPr>
      <dsp:spPr>
        <a:xfrm rot="1523768">
          <a:off x="6445415" y="1215742"/>
          <a:ext cx="430106" cy="516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6451650" y="1291471"/>
        <a:ext cx="301074" cy="310196"/>
      </dsp:txXfrm>
    </dsp:sp>
    <dsp:sp modelId="{4ED0D105-751D-4639-B868-EEFD47C4B780}">
      <dsp:nvSpPr>
        <dsp:cNvPr id="0" name=""/>
        <dsp:cNvSpPr/>
      </dsp:nvSpPr>
      <dsp:spPr>
        <a:xfrm>
          <a:off x="6676584" y="1396140"/>
          <a:ext cx="2865348" cy="15318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SISTEMA ADMITE</a:t>
          </a:r>
        </a:p>
      </dsp:txBody>
      <dsp:txXfrm>
        <a:off x="7096204" y="1620471"/>
        <a:ext cx="2026108" cy="1083167"/>
      </dsp:txXfrm>
    </dsp:sp>
    <dsp:sp modelId="{58AD94C9-9A6E-4474-B3D1-D9673E0D8E93}">
      <dsp:nvSpPr>
        <dsp:cNvPr id="0" name=""/>
        <dsp:cNvSpPr/>
      </dsp:nvSpPr>
      <dsp:spPr>
        <a:xfrm rot="6344714">
          <a:off x="7635989" y="2966627"/>
          <a:ext cx="347096" cy="516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7702182" y="3019914"/>
        <a:ext cx="242967" cy="310196"/>
      </dsp:txXfrm>
    </dsp:sp>
    <dsp:sp modelId="{43C15518-0C04-45A3-A5C5-53A25291DABA}">
      <dsp:nvSpPr>
        <dsp:cNvPr id="0" name=""/>
        <dsp:cNvSpPr/>
      </dsp:nvSpPr>
      <dsp:spPr>
        <a:xfrm>
          <a:off x="5787055" y="3543753"/>
          <a:ext cx="3433412" cy="1531829"/>
        </a:xfrm>
        <a:prstGeom prst="ellipse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CNA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DERIVA A 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CxÁrea</a:t>
          </a:r>
          <a:endParaRPr lang="es-ES" sz="1800" kern="1200" dirty="0"/>
        </a:p>
      </dsp:txBody>
      <dsp:txXfrm>
        <a:off x="6289867" y="3768084"/>
        <a:ext cx="2427788" cy="1083167"/>
      </dsp:txXfrm>
    </dsp:sp>
    <dsp:sp modelId="{D38C89F6-09BF-4B42-90D4-F5DB97B0D603}">
      <dsp:nvSpPr>
        <dsp:cNvPr id="0" name=""/>
        <dsp:cNvSpPr/>
      </dsp:nvSpPr>
      <dsp:spPr>
        <a:xfrm rot="10801636">
          <a:off x="5251431" y="4050190"/>
          <a:ext cx="378508" cy="516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5364983" y="4153615"/>
        <a:ext cx="264956" cy="310196"/>
      </dsp:txXfrm>
    </dsp:sp>
    <dsp:sp modelId="{3B3AACB4-CEF9-438C-8EB1-54A3CB464EAF}">
      <dsp:nvSpPr>
        <dsp:cNvPr id="0" name=""/>
        <dsp:cNvSpPr/>
      </dsp:nvSpPr>
      <dsp:spPr>
        <a:xfrm>
          <a:off x="2000975" y="3541866"/>
          <a:ext cx="3071915" cy="1531829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CxÁrea</a:t>
          </a:r>
          <a:r>
            <a:rPr lang="es-ES" sz="1800" kern="1200" dirty="0" smtClean="0"/>
            <a:t> </a:t>
          </a:r>
          <a:r>
            <a:rPr lang="es-ES" sz="1800" kern="1200" dirty="0">
              <a:solidFill>
                <a:srgbClr val="FF0000"/>
              </a:solidFill>
            </a:rPr>
            <a:t>EVALÚA Y EMITE DICTAMEN</a:t>
          </a:r>
        </a:p>
      </dsp:txBody>
      <dsp:txXfrm>
        <a:off x="2450847" y="3766197"/>
        <a:ext cx="2172171" cy="1083167"/>
      </dsp:txXfrm>
    </dsp:sp>
    <dsp:sp modelId="{4B1476A3-E87D-49F0-9399-E90CCA3274EA}">
      <dsp:nvSpPr>
        <dsp:cNvPr id="0" name=""/>
        <dsp:cNvSpPr/>
      </dsp:nvSpPr>
      <dsp:spPr>
        <a:xfrm rot="14171067">
          <a:off x="2598436" y="2982413"/>
          <a:ext cx="447736" cy="516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2702973" y="3141610"/>
        <a:ext cx="313415" cy="310196"/>
      </dsp:txXfrm>
    </dsp:sp>
    <dsp:sp modelId="{FF7C3D19-B26F-46CD-A8F4-07BAD97746C5}">
      <dsp:nvSpPr>
        <dsp:cNvPr id="0" name=""/>
        <dsp:cNvSpPr/>
      </dsp:nvSpPr>
      <dsp:spPr>
        <a:xfrm>
          <a:off x="656007" y="1391987"/>
          <a:ext cx="2881723" cy="1531829"/>
        </a:xfrm>
        <a:prstGeom prst="ellipse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CNA </a:t>
          </a:r>
          <a:r>
            <a:rPr lang="es-ES" sz="1800" kern="1200" dirty="0" smtClean="0">
              <a:solidFill>
                <a:srgbClr val="00B050"/>
              </a:solidFill>
            </a:rPr>
            <a:t>SUPERVISA Y DICTA RESOLUCION</a:t>
          </a:r>
          <a:endParaRPr lang="es-ES" sz="1800" b="1" kern="1200" dirty="0">
            <a:solidFill>
              <a:srgbClr val="00B050"/>
            </a:solidFill>
          </a:endParaRPr>
        </a:p>
      </dsp:txBody>
      <dsp:txXfrm>
        <a:off x="1078026" y="1616318"/>
        <a:ext cx="2037685" cy="1083167"/>
      </dsp:txXfrm>
    </dsp:sp>
    <dsp:sp modelId="{05258A51-09B7-4BAB-9FF3-A6C825957296}">
      <dsp:nvSpPr>
        <dsp:cNvPr id="0" name=""/>
        <dsp:cNvSpPr/>
      </dsp:nvSpPr>
      <dsp:spPr>
        <a:xfrm rot="20140670">
          <a:off x="3353477" y="1223875"/>
          <a:ext cx="475966" cy="516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3359814" y="1356678"/>
        <a:ext cx="333176" cy="310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466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13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7504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5269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481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2062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7074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555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684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356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692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658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580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863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74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233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F5CD-48B3-416E-954E-90198154D37C}" type="datetimeFigureOut">
              <a:rPr lang="es-AR" smtClean="0"/>
              <a:pPr/>
              <a:t>26/06/2019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CE5A20-90DA-455E-93F2-52E7E7C7BE3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174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AF181F-602A-4412-AF74-295C112E3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936" y="2759944"/>
            <a:ext cx="7766936" cy="1646302"/>
          </a:xfrm>
        </p:spPr>
        <p:txBody>
          <a:bodyPr/>
          <a:lstStyle/>
          <a:p>
            <a:r>
              <a:rPr lang="es-AR" b="1" dirty="0"/>
              <a:t>SISTEMA NACIONAL </a:t>
            </a:r>
            <a:r>
              <a:rPr lang="es-AR" b="1" dirty="0" smtClean="0"/>
              <a:t>DE </a:t>
            </a:r>
            <a:r>
              <a:rPr lang="es-AR" b="1" dirty="0"/>
              <a:t>DOCENTES </a:t>
            </a:r>
            <a:r>
              <a:rPr lang="es-AR" b="1" dirty="0" smtClean="0"/>
              <a:t>INVESTIGADORES</a:t>
            </a:r>
            <a:br>
              <a:rPr lang="es-AR" b="1" dirty="0" smtClean="0"/>
            </a:br>
            <a:r>
              <a:rPr lang="es-AR" b="1" dirty="0" smtClean="0"/>
              <a:t>UNIVERSITARIOS</a:t>
            </a:r>
            <a:br>
              <a:rPr lang="es-AR" b="1" dirty="0" smtClean="0"/>
            </a:br>
            <a:r>
              <a:rPr lang="es-AR" sz="2400" b="1" dirty="0" smtClean="0"/>
              <a:t>Resol. Min.  1216/19</a:t>
            </a:r>
            <a:br>
              <a:rPr lang="es-AR" sz="2400" b="1" dirty="0" smtClean="0"/>
            </a:br>
            <a:endParaRPr lang="es-AR" sz="2400" b="1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ECAF181F-602A-4412-AF74-295C112E365F}"/>
              </a:ext>
            </a:extLst>
          </p:cNvPr>
          <p:cNvSpPr txBox="1">
            <a:spLocks/>
          </p:cNvSpPr>
          <p:nvPr/>
        </p:nvSpPr>
        <p:spPr>
          <a:xfrm>
            <a:off x="2167757" y="5446986"/>
            <a:ext cx="6172423" cy="767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6277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0C1C02-11AA-4352-84D3-A7725E03A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6914" y="545206"/>
            <a:ext cx="8596668" cy="1320800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rgbClr val="7030A0"/>
                </a:solidFill>
              </a:rPr>
              <a:t>AREAS</a:t>
            </a:r>
            <a:endParaRPr lang="es-AR" dirty="0">
              <a:solidFill>
                <a:srgbClr val="7030A0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136662"/>
              </p:ext>
            </p:extLst>
          </p:nvPr>
        </p:nvGraphicFramePr>
        <p:xfrm>
          <a:off x="827690" y="1826567"/>
          <a:ext cx="8602348" cy="4686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2447"/>
                <a:gridCol w="6039901"/>
              </a:tblGrid>
              <a:tr h="369728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Áreas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Subáreas o disciplinas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</a:tr>
              <a:tr h="352121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 Ciencias Naturales y Exactas</a:t>
                      </a:r>
                      <a:endParaRPr lang="es-AR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Biología + Química + Física, Astronomía y Geofísica + Matemática + Ecología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</a:tr>
              <a:tr h="352121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2. Ciencias Médicas y de la Salud</a:t>
                      </a:r>
                      <a:endParaRPr lang="es-AR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Medicina, Odontología y Ciencias de la Salud + Psicología + Farmacia y Bioquímica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</a:tr>
              <a:tr h="434945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 Ciencias Agrícolas y de los Recursos Naturales</a:t>
                      </a:r>
                      <a:endParaRPr lang="es-AR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Agronomía + Veterinaria + Ciencias de la Tierra, el Mar y la Atmósfera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</a:tr>
              <a:tr h="426027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r>
                        <a:rPr lang="es-AR" sz="20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. </a:t>
                      </a:r>
                      <a:r>
                        <a:rPr lang="es-AR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Ciencias Sociales</a:t>
                      </a:r>
                      <a:endParaRPr lang="es-AR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Antropología, Sociología y Ciencias Políticas + Derecho y Jurisprudencia + Economía, Administración y Contabilidad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</a:tr>
              <a:tr h="352121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5. Humanidades</a:t>
                      </a:r>
                      <a:endParaRPr lang="es-AR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Educación + Filosofía + Historia y Geografía + Literatura y Lingüística + Arte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</a:tr>
              <a:tr h="36972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6. Ingenierías y Tecnologías</a:t>
                      </a:r>
                      <a:endParaRPr lang="es-AR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>
                          <a:effectLst/>
                        </a:rPr>
                        <a:t>Ingenierías + Ciencias de la Computación y la Información + Arquitectura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0" marR="8330" marT="833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9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A514B0-E1F0-47D4-8633-6C5DA83DF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090" y="262991"/>
            <a:ext cx="8596668" cy="1320800"/>
          </a:xfrm>
        </p:spPr>
        <p:txBody>
          <a:bodyPr/>
          <a:lstStyle/>
          <a:p>
            <a:r>
              <a:rPr lang="es-AR" dirty="0"/>
              <a:t>GESTIÓN DE EVALUACIONES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AC0DC417-9531-47DE-B8E0-A3410A2A7F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598620"/>
              </p:ext>
            </p:extLst>
          </p:nvPr>
        </p:nvGraphicFramePr>
        <p:xfrm>
          <a:off x="571315" y="1165046"/>
          <a:ext cx="10336696" cy="5075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F7A990F-2F4F-4D06-81D5-313A82B58B07}"/>
              </a:ext>
            </a:extLst>
          </p:cNvPr>
          <p:cNvSpPr txBox="1"/>
          <p:nvPr/>
        </p:nvSpPr>
        <p:spPr>
          <a:xfrm>
            <a:off x="724078" y="5663794"/>
            <a:ext cx="1496023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400" dirty="0">
                <a:solidFill>
                  <a:schemeClr val="bg1"/>
                </a:solidFill>
              </a:rPr>
              <a:t>PARES EVALUADORES</a:t>
            </a:r>
          </a:p>
        </p:txBody>
      </p:sp>
      <p:sp>
        <p:nvSpPr>
          <p:cNvPr id="6" name="Flecha: a la izquierda y derecha 5">
            <a:extLst>
              <a:ext uri="{FF2B5EF4-FFF2-40B4-BE49-F238E27FC236}">
                <a16:creationId xmlns:a16="http://schemas.microsoft.com/office/drawing/2014/main" xmlns="" id="{A2D8788F-FCBB-4FCC-A674-B8BCF0D340B2}"/>
              </a:ext>
            </a:extLst>
          </p:cNvPr>
          <p:cNvSpPr/>
          <p:nvPr/>
        </p:nvSpPr>
        <p:spPr>
          <a:xfrm rot="20530417" flipV="1">
            <a:off x="2173324" y="5816505"/>
            <a:ext cx="585788" cy="217797"/>
          </a:xfrm>
          <a:prstGeom prst="left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21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82039" y="867104"/>
            <a:ext cx="8596668" cy="21756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000" dirty="0">
                <a:solidFill>
                  <a:schemeClr val="tx1"/>
                </a:solidFill>
              </a:rPr>
              <a:t>El Sistema evaluará a los Docentes que realizan actividades de Investigación y desarrollo en las Universidades y que se presenten </a:t>
            </a:r>
            <a:r>
              <a:rPr lang="es-ES_tradnl" sz="2000" b="1" dirty="0">
                <a:solidFill>
                  <a:schemeClr val="tx1"/>
                </a:solidFill>
              </a:rPr>
              <a:t>voluntariamente</a:t>
            </a:r>
            <a:r>
              <a:rPr lang="es-ES_tradnl" sz="20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s-ES_tradnl" sz="2000" dirty="0">
                <a:solidFill>
                  <a:schemeClr val="tx1"/>
                </a:solidFill>
              </a:rPr>
              <a:t>Asignará categorías a los Docentes Investigadores en función de sus </a:t>
            </a:r>
            <a:r>
              <a:rPr lang="es-ES_tradnl" sz="2000" b="1" dirty="0">
                <a:solidFill>
                  <a:schemeClr val="tx1"/>
                </a:solidFill>
              </a:rPr>
              <a:t>antecedentes y logros </a:t>
            </a:r>
            <a:r>
              <a:rPr lang="es-ES_tradnl" sz="2000" dirty="0">
                <a:solidFill>
                  <a:schemeClr val="tx1"/>
                </a:solidFill>
              </a:rPr>
              <a:t>en sus trayectorias individuales de investigación.</a:t>
            </a:r>
            <a:endParaRPr lang="es-AR" sz="2000" dirty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A9B58031-E265-414D-90B9-06F72AFE636C}"/>
              </a:ext>
            </a:extLst>
          </p:cNvPr>
          <p:cNvSpPr txBox="1">
            <a:spLocks/>
          </p:cNvSpPr>
          <p:nvPr/>
        </p:nvSpPr>
        <p:spPr>
          <a:xfrm>
            <a:off x="883885" y="103533"/>
            <a:ext cx="8596668" cy="763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800" dirty="0" smtClean="0">
                <a:solidFill>
                  <a:schemeClr val="tx1"/>
                </a:solidFill>
              </a:rPr>
              <a:t>EVALUACIÓN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5B942BB5-BE43-43EC-AF98-42FD692424A4}"/>
              </a:ext>
            </a:extLst>
          </p:cNvPr>
          <p:cNvSpPr txBox="1">
            <a:spLocks/>
          </p:cNvSpPr>
          <p:nvPr/>
        </p:nvSpPr>
        <p:spPr>
          <a:xfrm>
            <a:off x="582039" y="3169467"/>
            <a:ext cx="8596668" cy="1749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La evaluación será </a:t>
            </a:r>
            <a:r>
              <a:rPr lang="es-ES" sz="2000" b="1" dirty="0" smtClean="0">
                <a:solidFill>
                  <a:schemeClr val="tx1"/>
                </a:solidFill>
              </a:rPr>
              <a:t>centralizada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</a:rPr>
              <a:t>a través de Comisiones por grandes áreas del conocimiento </a:t>
            </a:r>
            <a:r>
              <a:rPr lang="es-ES" sz="2000" dirty="0" smtClean="0">
                <a:solidFill>
                  <a:schemeClr val="tx1"/>
                </a:solidFill>
              </a:rPr>
              <a:t>(académicos reconocidos con representación federal), que trabajarán con criterios homogéneos, pero no universales (atendiendo a la diversidad derivada de las dinámicas propias de las disciplinas y especialidades).</a:t>
            </a:r>
            <a:endParaRPr lang="es-AR" sz="2000" dirty="0" smtClean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 </a:t>
            </a:r>
            <a:endParaRPr lang="es-A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286" y="867104"/>
            <a:ext cx="9647617" cy="43985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_tradnl" sz="2400" dirty="0">
                <a:solidFill>
                  <a:schemeClr val="tx1"/>
                </a:solidFill>
              </a:rPr>
              <a:t>Para la asignación de categorías se tomarán en cuenta la formación de posgrado, el desempeño y los logros en las siguientes dimensiones de </a:t>
            </a:r>
            <a:r>
              <a:rPr lang="es-ES_tradnl" sz="2400" dirty="0" smtClean="0">
                <a:solidFill>
                  <a:schemeClr val="tx1"/>
                </a:solidFill>
              </a:rPr>
              <a:t>análisis</a:t>
            </a:r>
          </a:p>
          <a:p>
            <a:pPr lvl="1"/>
            <a:endParaRPr lang="es-ES_tradnl" sz="2000" b="1" dirty="0" smtClean="0">
              <a:solidFill>
                <a:schemeClr val="tx1"/>
              </a:solidFill>
            </a:endParaRPr>
          </a:p>
          <a:p>
            <a:pPr lvl="1"/>
            <a:r>
              <a:rPr lang="es-ES_tradnl" sz="2000" b="1" dirty="0" smtClean="0">
                <a:solidFill>
                  <a:schemeClr val="tx1"/>
                </a:solidFill>
              </a:rPr>
              <a:t>La formación de posgrado (asimilando el merito equivalentes en docentes investigadores de mas de 55 años).</a:t>
            </a:r>
          </a:p>
          <a:p>
            <a:pPr lvl="1"/>
            <a:r>
              <a:rPr lang="es-ES_tradnl" sz="2000" b="1" dirty="0" smtClean="0">
                <a:solidFill>
                  <a:schemeClr val="tx1"/>
                </a:solidFill>
              </a:rPr>
              <a:t>Los resultados de las actividades de I+D</a:t>
            </a:r>
            <a:r>
              <a:rPr lang="es-ES_tradnl" sz="2000" dirty="0" smtClean="0">
                <a:solidFill>
                  <a:schemeClr val="tx1"/>
                </a:solidFill>
              </a:rPr>
              <a:t>.</a:t>
            </a:r>
            <a:endParaRPr lang="es-AR" sz="2000" dirty="0">
              <a:solidFill>
                <a:schemeClr val="tx1"/>
              </a:solidFill>
            </a:endParaRPr>
          </a:p>
          <a:p>
            <a:pPr lvl="1"/>
            <a:r>
              <a:rPr lang="es-ES_tradnl" sz="2000" b="1" dirty="0" smtClean="0">
                <a:solidFill>
                  <a:schemeClr val="tx1"/>
                </a:solidFill>
              </a:rPr>
              <a:t>La formación </a:t>
            </a:r>
            <a:r>
              <a:rPr lang="es-ES_tradnl" sz="2000" b="1" dirty="0">
                <a:solidFill>
                  <a:schemeClr val="tx1"/>
                </a:solidFill>
              </a:rPr>
              <a:t>de recursos humanos</a:t>
            </a:r>
            <a:r>
              <a:rPr lang="es-ES_tradnl" sz="2000" dirty="0">
                <a:solidFill>
                  <a:schemeClr val="tx1"/>
                </a:solidFill>
              </a:rPr>
              <a:t>.</a:t>
            </a:r>
            <a:endParaRPr lang="es-AR" sz="2000" dirty="0">
              <a:solidFill>
                <a:schemeClr val="tx1"/>
              </a:solidFill>
            </a:endParaRPr>
          </a:p>
          <a:p>
            <a:pPr lvl="1"/>
            <a:r>
              <a:rPr lang="es-ES_tradnl" sz="2000" b="1" dirty="0" smtClean="0">
                <a:solidFill>
                  <a:schemeClr val="tx1"/>
                </a:solidFill>
              </a:rPr>
              <a:t>La dirección </a:t>
            </a:r>
            <a:r>
              <a:rPr lang="es-ES_tradnl" sz="2000" b="1" dirty="0">
                <a:solidFill>
                  <a:schemeClr val="tx1"/>
                </a:solidFill>
              </a:rPr>
              <a:t>o participación en proyectos de I+D</a:t>
            </a:r>
            <a:r>
              <a:rPr lang="es-ES_tradnl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_tradnl" sz="2000" b="1" dirty="0" smtClean="0">
                <a:solidFill>
                  <a:schemeClr val="tx1"/>
                </a:solidFill>
              </a:rPr>
              <a:t>La contribución </a:t>
            </a:r>
            <a:r>
              <a:rPr lang="es-ES_tradnl" sz="2000" b="1" dirty="0">
                <a:solidFill>
                  <a:schemeClr val="tx1"/>
                </a:solidFill>
              </a:rPr>
              <a:t>al desarrollo de capacidades institucionales en </a:t>
            </a:r>
            <a:r>
              <a:rPr lang="es-ES_tradnl" sz="2000" b="1" dirty="0" err="1">
                <a:solidFill>
                  <a:schemeClr val="tx1"/>
                </a:solidFill>
              </a:rPr>
              <a:t>CyT</a:t>
            </a:r>
            <a:r>
              <a:rPr lang="es-ES_tradnl" sz="2000" b="1" dirty="0">
                <a:solidFill>
                  <a:schemeClr val="tx1"/>
                </a:solidFill>
              </a:rPr>
              <a:t>.</a:t>
            </a:r>
            <a:endParaRPr lang="es-AR" sz="200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A9B58031-E265-414D-90B9-06F72AFE636C}"/>
              </a:ext>
            </a:extLst>
          </p:cNvPr>
          <p:cNvSpPr txBox="1">
            <a:spLocks/>
          </p:cNvSpPr>
          <p:nvPr/>
        </p:nvSpPr>
        <p:spPr>
          <a:xfrm>
            <a:off x="883885" y="103533"/>
            <a:ext cx="8596668" cy="763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800" dirty="0" smtClean="0">
                <a:solidFill>
                  <a:schemeClr val="tx1"/>
                </a:solidFill>
              </a:rPr>
              <a:t>EVALUACIÓN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51D7575-CDAE-4119-AD9B-5E195A1CE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81" y="-5026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AR" sz="2400" b="1" dirty="0"/>
              <a:t>CATEGORÍAS PROPUESTAS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0555" y="363915"/>
            <a:ext cx="113877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sz="2000" b="1" dirty="0" smtClean="0">
                <a:solidFill>
                  <a:srgbClr val="FF0000"/>
                </a:solidFill>
              </a:rPr>
              <a:t>Categoría </a:t>
            </a:r>
            <a:r>
              <a:rPr lang="es-AR" sz="2000" b="1" dirty="0">
                <a:solidFill>
                  <a:srgbClr val="FF0000"/>
                </a:solidFill>
              </a:rPr>
              <a:t>V</a:t>
            </a:r>
            <a:r>
              <a:rPr lang="es-AR" sz="2000" dirty="0">
                <a:solidFill>
                  <a:srgbClr val="FF0000"/>
                </a:solidFill>
              </a:rPr>
              <a:t>: </a:t>
            </a:r>
            <a:r>
              <a:rPr lang="es-ES" sz="2000" b="1" dirty="0" smtClean="0"/>
              <a:t>formación </a:t>
            </a:r>
            <a:r>
              <a:rPr lang="es-ES" sz="2000" b="1" dirty="0"/>
              <a:t>inicial</a:t>
            </a:r>
            <a:r>
              <a:rPr lang="es-ES" sz="2000" dirty="0"/>
              <a:t> como investigador, </a:t>
            </a:r>
            <a:r>
              <a:rPr lang="es-AR" sz="2000" dirty="0"/>
              <a:t>inserto en alguna actividad de investigación</a:t>
            </a:r>
            <a:r>
              <a:rPr lang="es-ES" sz="2000" dirty="0"/>
              <a:t> en puestos que normalmente no requieren nivel de doctorado, o </a:t>
            </a:r>
            <a:r>
              <a:rPr lang="es-ES" sz="2000" b="1" dirty="0"/>
              <a:t>estudiante de maestría o doctorado </a:t>
            </a:r>
            <a:r>
              <a:rPr lang="es-ES" sz="2000" dirty="0"/>
              <a:t>desempeñándose como investigador.</a:t>
            </a:r>
            <a:r>
              <a:rPr lang="es-AR" sz="2000" dirty="0"/>
              <a:t>  </a:t>
            </a:r>
          </a:p>
          <a:p>
            <a:pPr lvl="0"/>
            <a:endParaRPr lang="es-AR" sz="2000" dirty="0"/>
          </a:p>
          <a:p>
            <a:pPr lvl="0" algn="just"/>
            <a:r>
              <a:rPr lang="es-AR" sz="2000" b="1" dirty="0" smtClean="0">
                <a:solidFill>
                  <a:srgbClr val="FF0000"/>
                </a:solidFill>
              </a:rPr>
              <a:t>Categoría </a:t>
            </a:r>
            <a:r>
              <a:rPr lang="es-AR" sz="2000" b="1" dirty="0">
                <a:solidFill>
                  <a:srgbClr val="FF0000"/>
                </a:solidFill>
              </a:rPr>
              <a:t>IV</a:t>
            </a:r>
            <a:r>
              <a:rPr lang="es-AR" sz="2000" dirty="0">
                <a:solidFill>
                  <a:srgbClr val="FF0000"/>
                </a:solidFill>
              </a:rPr>
              <a:t>: </a:t>
            </a:r>
            <a:r>
              <a:rPr lang="es-AR" sz="2000" dirty="0" smtClean="0"/>
              <a:t>posee al menos titulo de </a:t>
            </a:r>
            <a:r>
              <a:rPr lang="es-AR" sz="2000" b="1" dirty="0" smtClean="0"/>
              <a:t>especialista o magister</a:t>
            </a:r>
            <a:r>
              <a:rPr lang="es-AR" sz="2000" dirty="0" smtClean="0"/>
              <a:t>, </a:t>
            </a:r>
            <a:r>
              <a:rPr lang="es-AR" sz="2000" dirty="0"/>
              <a:t>que ha desarrollado actividades de I+D, realizando una labor creativa y demostrando aptitudes para ejecutarlas bajo la guía o supervisión de </a:t>
            </a:r>
            <a:r>
              <a:rPr lang="es-AR" sz="2000" dirty="0" smtClean="0"/>
              <a:t>otros, </a:t>
            </a:r>
            <a:r>
              <a:rPr lang="es-AR" sz="2000" dirty="0"/>
              <a:t>con producción comprobable. </a:t>
            </a:r>
            <a:endParaRPr lang="es-AR" sz="2000" dirty="0">
              <a:solidFill>
                <a:srgbClr val="FF0000"/>
              </a:solidFill>
            </a:endParaRPr>
          </a:p>
          <a:p>
            <a:pPr lvl="0"/>
            <a:endParaRPr lang="es-AR" sz="2000" dirty="0">
              <a:solidFill>
                <a:srgbClr val="FF0000"/>
              </a:solidFill>
            </a:endParaRPr>
          </a:p>
          <a:p>
            <a:pPr lvl="0" algn="just"/>
            <a:r>
              <a:rPr lang="es-AR" sz="2000" b="1" dirty="0" smtClean="0">
                <a:solidFill>
                  <a:srgbClr val="FF0000"/>
                </a:solidFill>
              </a:rPr>
              <a:t>Categoría </a:t>
            </a:r>
            <a:r>
              <a:rPr lang="es-AR" sz="2000" b="1" dirty="0">
                <a:solidFill>
                  <a:srgbClr val="FF0000"/>
                </a:solidFill>
              </a:rPr>
              <a:t>III</a:t>
            </a:r>
            <a:r>
              <a:rPr lang="es-AR" sz="2000" dirty="0"/>
              <a:t>: </a:t>
            </a:r>
            <a:r>
              <a:rPr lang="es-AR" sz="2000" dirty="0" smtClean="0"/>
              <a:t>autonomía </a:t>
            </a:r>
            <a:r>
              <a:rPr lang="es-AR" sz="2000" dirty="0"/>
              <a:t>en la producción académica y la capacidad de planear y ejecutar una investigación o </a:t>
            </a:r>
            <a:r>
              <a:rPr lang="es-AR" sz="2000" dirty="0" smtClean="0"/>
              <a:t>desarrollo, colaborar en </a:t>
            </a:r>
            <a:r>
              <a:rPr lang="es-AR" sz="2000" dirty="0"/>
              <a:t>equipos. </a:t>
            </a:r>
            <a:r>
              <a:rPr lang="es-AR" sz="2000" b="1" dirty="0" smtClean="0"/>
              <a:t>Título </a:t>
            </a:r>
            <a:r>
              <a:rPr lang="es-AR" sz="2000" b="1" dirty="0" smtClean="0"/>
              <a:t>de magister o preferentemente doctor.</a:t>
            </a:r>
            <a:r>
              <a:rPr lang="es-AR" sz="2000" dirty="0" smtClean="0"/>
              <a:t> Trabajos </a:t>
            </a:r>
            <a:r>
              <a:rPr lang="es-AR" sz="2000" dirty="0"/>
              <a:t>originales de importancia en investigación científica o en desarrollo y transferencia. </a:t>
            </a:r>
            <a:r>
              <a:rPr lang="es-AR" sz="2000" dirty="0" smtClean="0"/>
              <a:t>Dirección de: </a:t>
            </a:r>
            <a:r>
              <a:rPr lang="es-AR" sz="2000" dirty="0"/>
              <a:t>tesinas de grado o becas de estímulo o </a:t>
            </a:r>
            <a:r>
              <a:rPr lang="es-AR" sz="2000" dirty="0" smtClean="0"/>
              <a:t>iniciación. </a:t>
            </a:r>
            <a:endParaRPr lang="es-AR" sz="2000" dirty="0">
              <a:solidFill>
                <a:srgbClr val="FF0000"/>
              </a:solidFill>
            </a:endParaRPr>
          </a:p>
          <a:p>
            <a:pPr lvl="0"/>
            <a:endParaRPr lang="es-AR" sz="2000" dirty="0"/>
          </a:p>
          <a:p>
            <a:pPr lvl="0" algn="just"/>
            <a:r>
              <a:rPr lang="es-AR" sz="2000" b="1" dirty="0" smtClean="0">
                <a:solidFill>
                  <a:srgbClr val="FF0000"/>
                </a:solidFill>
              </a:rPr>
              <a:t>Categoría </a:t>
            </a:r>
            <a:r>
              <a:rPr lang="es-AR" sz="2000" b="1" dirty="0">
                <a:solidFill>
                  <a:srgbClr val="FF0000"/>
                </a:solidFill>
              </a:rPr>
              <a:t>II</a:t>
            </a:r>
            <a:r>
              <a:rPr lang="es-AR" sz="2000" dirty="0">
                <a:solidFill>
                  <a:srgbClr val="FF0000"/>
                </a:solidFill>
              </a:rPr>
              <a:t>: </a:t>
            </a:r>
            <a:r>
              <a:rPr lang="es-AR" sz="2000" dirty="0" smtClean="0"/>
              <a:t>además de las condiciones anteriores posee </a:t>
            </a:r>
            <a:r>
              <a:rPr lang="es-AR" sz="2000" b="1" dirty="0" smtClean="0"/>
              <a:t>título </a:t>
            </a:r>
            <a:r>
              <a:rPr lang="es-AR" sz="2000" b="1" dirty="0" smtClean="0"/>
              <a:t>de doctor </a:t>
            </a:r>
            <a:r>
              <a:rPr lang="es-AR" sz="2000" dirty="0" smtClean="0">
                <a:solidFill>
                  <a:srgbClr val="FF0000"/>
                </a:solidFill>
              </a:rPr>
              <a:t>(*)</a:t>
            </a:r>
            <a:r>
              <a:rPr lang="es-AR" sz="2000" dirty="0" smtClean="0"/>
              <a:t>, amplia </a:t>
            </a:r>
            <a:r>
              <a:rPr lang="es-AR" sz="2000" dirty="0"/>
              <a:t>labor </a:t>
            </a:r>
            <a:r>
              <a:rPr lang="es-AR" sz="2000" dirty="0" smtClean="0"/>
              <a:t>científica/desarrollo tecnológico, </a:t>
            </a:r>
            <a:r>
              <a:rPr lang="es-AR" sz="2000" dirty="0" smtClean="0"/>
              <a:t>de </a:t>
            </a:r>
            <a:r>
              <a:rPr lang="es-AR" sz="2000" dirty="0"/>
              <a:t>sus </a:t>
            </a:r>
            <a:r>
              <a:rPr lang="es-AR" sz="2000" dirty="0" smtClean="0"/>
              <a:t>trabajos. </a:t>
            </a:r>
            <a:r>
              <a:rPr lang="es-AR" sz="2000" b="1" dirty="0" smtClean="0"/>
              <a:t>Formación de discípulos </a:t>
            </a:r>
            <a:r>
              <a:rPr lang="es-AR" sz="2000" b="1" dirty="0"/>
              <a:t>y </a:t>
            </a:r>
            <a:r>
              <a:rPr lang="es-AR" sz="2000" b="1" dirty="0" smtClean="0"/>
              <a:t>dirección </a:t>
            </a:r>
            <a:r>
              <a:rPr lang="es-AR" sz="2000" b="1" dirty="0"/>
              <a:t>de grupos de investigación</a:t>
            </a:r>
            <a:r>
              <a:rPr lang="es-AR" sz="2000" dirty="0"/>
              <a:t>. </a:t>
            </a:r>
            <a:r>
              <a:rPr lang="es-AR" sz="2000" b="1" dirty="0"/>
              <a:t>revelada por sus publicaciones y por la influencia </a:t>
            </a:r>
            <a:endParaRPr lang="es-AR" sz="2000" dirty="0"/>
          </a:p>
          <a:p>
            <a:pPr lvl="0"/>
            <a:endParaRPr lang="es-AR" sz="2000" dirty="0"/>
          </a:p>
          <a:p>
            <a:pPr lvl="0" algn="just"/>
            <a:r>
              <a:rPr lang="es-AR" sz="2000" b="1" dirty="0" smtClean="0">
                <a:solidFill>
                  <a:srgbClr val="FF0000"/>
                </a:solidFill>
              </a:rPr>
              <a:t>Categoría </a:t>
            </a:r>
            <a:r>
              <a:rPr lang="es-AR" sz="2000" b="1" dirty="0">
                <a:solidFill>
                  <a:srgbClr val="FF0000"/>
                </a:solidFill>
              </a:rPr>
              <a:t>I</a:t>
            </a:r>
            <a:r>
              <a:rPr lang="es-AR" sz="2000" dirty="0">
                <a:solidFill>
                  <a:srgbClr val="FF0000"/>
                </a:solidFill>
              </a:rPr>
              <a:t>: </a:t>
            </a:r>
            <a:r>
              <a:rPr lang="es-AR" sz="2000" dirty="0" smtClean="0"/>
              <a:t>además de las condiciones anteriores tiene una trayectoria de  </a:t>
            </a:r>
            <a:r>
              <a:rPr lang="es-AR" sz="2000" dirty="0"/>
              <a:t>alta jerarquía que lo sitúe entre el núcleo de los </a:t>
            </a:r>
            <a:r>
              <a:rPr lang="es-AR" sz="2000" b="1" dirty="0"/>
              <a:t>especialistas reconocidos en el ámbito nacional e </a:t>
            </a:r>
            <a:r>
              <a:rPr lang="es-AR" sz="2000" b="1" dirty="0" smtClean="0"/>
              <a:t>internacional</a:t>
            </a:r>
            <a:r>
              <a:rPr lang="es-AR" sz="2000" dirty="0" smtClean="0"/>
              <a:t>, y </a:t>
            </a:r>
            <a:r>
              <a:rPr lang="es-AR" sz="2000" dirty="0"/>
              <a:t>por </a:t>
            </a:r>
            <a:r>
              <a:rPr lang="es-AR" sz="2000" b="1" dirty="0"/>
              <a:t>su </a:t>
            </a:r>
            <a:r>
              <a:rPr lang="es-ES_tradnl" sz="2000" b="1" dirty="0"/>
              <a:t>contribución al desarrollo de capacidades institucionales en </a:t>
            </a:r>
            <a:r>
              <a:rPr lang="es-ES_tradnl" sz="2000" b="1" dirty="0" err="1" smtClean="0"/>
              <a:t>CyT</a:t>
            </a:r>
            <a:r>
              <a:rPr lang="es-AR" sz="2000" dirty="0" smtClean="0"/>
              <a:t>.</a:t>
            </a:r>
          </a:p>
          <a:p>
            <a:pPr lvl="0" algn="just"/>
            <a:r>
              <a:rPr lang="es-ES" sz="2000" dirty="0" smtClean="0">
                <a:solidFill>
                  <a:srgbClr val="FF0000"/>
                </a:solidFill>
                <a:effectLst/>
              </a:rPr>
              <a:t>(*) se reconocerán los mayores de 55 años sin titulo de doctor.</a:t>
            </a:r>
            <a:endParaRPr lang="es-AR" sz="2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55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EF6BD7-4C8A-4C38-90FA-AE6DDE81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1" y="474870"/>
            <a:ext cx="9261796" cy="1320800"/>
          </a:xfrm>
        </p:spPr>
        <p:txBody>
          <a:bodyPr/>
          <a:lstStyle/>
          <a:p>
            <a:pPr algn="ctr"/>
            <a:r>
              <a:rPr lang="es-AR" dirty="0"/>
              <a:t>PAUTAS PARA INGRESO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28AE05-75A3-4151-8873-493A284E6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51" y="1135270"/>
            <a:ext cx="11072747" cy="478966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AR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s-AR" sz="2400" b="1" dirty="0">
                <a:solidFill>
                  <a:schemeClr val="tx1"/>
                </a:solidFill>
              </a:rPr>
              <a:t>Se consideran las solicitudes de ingreso para</a:t>
            </a:r>
            <a:r>
              <a:rPr lang="es-AR" sz="2400" dirty="0">
                <a:solidFill>
                  <a:schemeClr val="tx1"/>
                </a:solidFill>
              </a:rPr>
              <a:t>:</a:t>
            </a:r>
          </a:p>
          <a:p>
            <a:pPr lvl="1" algn="just"/>
            <a:r>
              <a:rPr lang="es-AR" sz="2400" dirty="0">
                <a:solidFill>
                  <a:schemeClr val="tx1"/>
                </a:solidFill>
              </a:rPr>
              <a:t>La Categoría V: el docente debe cumplir con las condiciones de admisibilidad. </a:t>
            </a:r>
            <a:r>
              <a:rPr lang="es-AR" sz="2400" dirty="0" smtClean="0">
                <a:solidFill>
                  <a:schemeClr val="tx1"/>
                </a:solidFill>
              </a:rPr>
              <a:t>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FF0000"/>
                </a:solidFill>
              </a:rPr>
              <a:t>Revistar </a:t>
            </a:r>
            <a:r>
              <a:rPr lang="es-ES" sz="2000" dirty="0">
                <a:solidFill>
                  <a:srgbClr val="FF0000"/>
                </a:solidFill>
              </a:rPr>
              <a:t>como </a:t>
            </a:r>
            <a:r>
              <a:rPr lang="es-ES" sz="2000" b="1" dirty="0">
                <a:solidFill>
                  <a:srgbClr val="FF0000"/>
                </a:solidFill>
              </a:rPr>
              <a:t>docente universitario rentado</a:t>
            </a:r>
            <a:r>
              <a:rPr lang="es-ES" sz="2000" dirty="0">
                <a:solidFill>
                  <a:srgbClr val="FF0000"/>
                </a:solidFill>
              </a:rPr>
              <a:t>, interino u ordinario o regular (excepcionalmente podrán participar profesores eméritos, </a:t>
            </a:r>
            <a:r>
              <a:rPr lang="es-ES" sz="2000" dirty="0" err="1">
                <a:solidFill>
                  <a:srgbClr val="FF0000"/>
                </a:solidFill>
              </a:rPr>
              <a:t>consultos</a:t>
            </a:r>
            <a:r>
              <a:rPr lang="es-ES" sz="2000" dirty="0">
                <a:solidFill>
                  <a:srgbClr val="FF0000"/>
                </a:solidFill>
              </a:rPr>
              <a:t>, etc.) y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FF0000"/>
                </a:solidFill>
              </a:rPr>
              <a:t>Demostrar </a:t>
            </a:r>
            <a:r>
              <a:rPr lang="es-ES" sz="2000" dirty="0">
                <a:solidFill>
                  <a:srgbClr val="FF0000"/>
                </a:solidFill>
              </a:rPr>
              <a:t>actividad en I+D.</a:t>
            </a:r>
            <a:endParaRPr lang="es-AR" sz="2000" dirty="0">
              <a:solidFill>
                <a:srgbClr val="FF0000"/>
              </a:solidFill>
            </a:endParaRPr>
          </a:p>
          <a:p>
            <a:pPr lvl="1" algn="just"/>
            <a:endParaRPr lang="es-AR" sz="2400" dirty="0">
              <a:solidFill>
                <a:schemeClr val="tx1"/>
              </a:solidFill>
            </a:endParaRPr>
          </a:p>
          <a:p>
            <a:pPr lvl="1" algn="just"/>
            <a:r>
              <a:rPr lang="es-AR" sz="2400" dirty="0">
                <a:solidFill>
                  <a:schemeClr val="tx1"/>
                </a:solidFill>
              </a:rPr>
              <a:t>Categorías superiores: las condiciones </a:t>
            </a:r>
            <a:r>
              <a:rPr lang="es-AR" sz="2400" dirty="0" smtClean="0">
                <a:solidFill>
                  <a:schemeClr val="tx1"/>
                </a:solidFill>
              </a:rPr>
              <a:t>establecidas para </a:t>
            </a:r>
            <a:r>
              <a:rPr lang="es-AR" sz="2400" dirty="0">
                <a:solidFill>
                  <a:schemeClr val="tx1"/>
                </a:solidFill>
              </a:rPr>
              <a:t>las diferentes </a:t>
            </a:r>
            <a:r>
              <a:rPr lang="es-AR" sz="2400" dirty="0" smtClean="0">
                <a:solidFill>
                  <a:schemeClr val="tx1"/>
                </a:solidFill>
              </a:rPr>
              <a:t>categorías.</a:t>
            </a:r>
            <a:endParaRPr lang="es-AR" sz="2400" dirty="0">
              <a:solidFill>
                <a:schemeClr val="tx1"/>
              </a:solidFill>
            </a:endParaRPr>
          </a:p>
          <a:p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585794-7117-4081-B1A3-317508D3E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899" y="954732"/>
            <a:ext cx="9759323" cy="38807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AR" sz="2000" b="1" dirty="0">
                <a:solidFill>
                  <a:schemeClr val="tx1"/>
                </a:solidFill>
              </a:rPr>
              <a:t>Permanencia o mantenimiento:</a:t>
            </a:r>
            <a:r>
              <a:rPr lang="es-AR" sz="2000" dirty="0">
                <a:solidFill>
                  <a:schemeClr val="tx1"/>
                </a:solidFill>
              </a:rPr>
              <a:t> </a:t>
            </a:r>
            <a:r>
              <a:rPr lang="es-AR" sz="2000" dirty="0" smtClean="0">
                <a:solidFill>
                  <a:schemeClr val="tx1"/>
                </a:solidFill>
              </a:rPr>
              <a:t>los </a:t>
            </a:r>
            <a:r>
              <a:rPr lang="es-AR" sz="2000" dirty="0">
                <a:solidFill>
                  <a:schemeClr val="tx1"/>
                </a:solidFill>
              </a:rPr>
              <a:t>Docentes Investigadores deben presentar un informe </a:t>
            </a:r>
            <a:r>
              <a:rPr lang="es-AR" sz="2000" dirty="0" smtClean="0">
                <a:solidFill>
                  <a:schemeClr val="tx1"/>
                </a:solidFill>
              </a:rPr>
              <a:t>cada cuatro años.</a:t>
            </a:r>
          </a:p>
          <a:p>
            <a:pPr marL="0" lvl="0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Los criterios de aprobación serán definidos para cada área.</a:t>
            </a:r>
            <a:endParaRPr lang="es-AR" sz="2000" dirty="0">
              <a:solidFill>
                <a:schemeClr val="tx1"/>
              </a:solidFill>
            </a:endParaRPr>
          </a:p>
          <a:p>
            <a:pPr lvl="2" algn="just"/>
            <a:r>
              <a:rPr lang="es-AR" sz="2000" dirty="0">
                <a:solidFill>
                  <a:schemeClr val="tx1"/>
                </a:solidFill>
              </a:rPr>
              <a:t>La no presentación del informe </a:t>
            </a:r>
            <a:r>
              <a:rPr lang="es-AR" sz="2000" dirty="0" smtClean="0">
                <a:solidFill>
                  <a:schemeClr val="tx1"/>
                </a:solidFill>
              </a:rPr>
              <a:t>implica </a:t>
            </a:r>
            <a:r>
              <a:rPr lang="es-AR" sz="2000" dirty="0">
                <a:solidFill>
                  <a:schemeClr val="tx1"/>
                </a:solidFill>
              </a:rPr>
              <a:t>la pérdida automática de la categoría y la salida del sistema.</a:t>
            </a:r>
          </a:p>
          <a:p>
            <a:pPr lvl="2" algn="just"/>
            <a:r>
              <a:rPr lang="es-AR" sz="2000" dirty="0">
                <a:solidFill>
                  <a:schemeClr val="tx1"/>
                </a:solidFill>
              </a:rPr>
              <a:t>El rechazo de dos informes </a:t>
            </a:r>
            <a:r>
              <a:rPr lang="es-AR" sz="2000" dirty="0" smtClean="0">
                <a:solidFill>
                  <a:schemeClr val="tx1"/>
                </a:solidFill>
              </a:rPr>
              <a:t>implica </a:t>
            </a:r>
            <a:r>
              <a:rPr lang="es-AR" sz="2000" dirty="0">
                <a:solidFill>
                  <a:schemeClr val="tx1"/>
                </a:solidFill>
              </a:rPr>
              <a:t>la pérdida automática de la categoría y la salida del sistema.</a:t>
            </a:r>
          </a:p>
          <a:p>
            <a:pPr lvl="2" algn="just"/>
            <a:r>
              <a:rPr lang="es-AR" sz="2000" dirty="0">
                <a:solidFill>
                  <a:schemeClr val="tx1"/>
                </a:solidFill>
              </a:rPr>
              <a:t>La Categoría V tendrá un máximo de vigencia de </a:t>
            </a:r>
            <a:r>
              <a:rPr lang="es-AR" sz="2000" dirty="0" smtClean="0">
                <a:solidFill>
                  <a:schemeClr val="tx1"/>
                </a:solidFill>
              </a:rPr>
              <a:t>ocho (8) </a:t>
            </a:r>
            <a:r>
              <a:rPr lang="es-AR" sz="2000" dirty="0">
                <a:solidFill>
                  <a:schemeClr val="tx1"/>
                </a:solidFill>
              </a:rPr>
              <a:t>años desde el momento de su obtención, a partir de allí el docente deberá promover a una categoría superior o </a:t>
            </a:r>
            <a:r>
              <a:rPr lang="es-AR" sz="2000" dirty="0" smtClean="0">
                <a:solidFill>
                  <a:schemeClr val="tx1"/>
                </a:solidFill>
              </a:rPr>
              <a:t>saldrá </a:t>
            </a:r>
            <a:r>
              <a:rPr lang="es-AR" sz="2000" dirty="0">
                <a:solidFill>
                  <a:schemeClr val="tx1"/>
                </a:solidFill>
              </a:rPr>
              <a:t>del sistema.</a:t>
            </a:r>
          </a:p>
          <a:p>
            <a:pPr lvl="2" algn="just"/>
            <a:r>
              <a:rPr lang="es-AR" sz="2000" dirty="0" smtClean="0">
                <a:solidFill>
                  <a:schemeClr val="tx1"/>
                </a:solidFill>
              </a:rPr>
              <a:t>Un </a:t>
            </a:r>
            <a:r>
              <a:rPr lang="es-AR" sz="2000" dirty="0">
                <a:solidFill>
                  <a:schemeClr val="tx1"/>
                </a:solidFill>
              </a:rPr>
              <a:t>Docente Investigador puede solicitar </a:t>
            </a:r>
            <a:r>
              <a:rPr lang="es-AR" sz="2000" dirty="0" smtClean="0">
                <a:solidFill>
                  <a:schemeClr val="tx1"/>
                </a:solidFill>
              </a:rPr>
              <a:t>la </a:t>
            </a:r>
            <a:r>
              <a:rPr lang="es-AR" sz="2000" dirty="0">
                <a:solidFill>
                  <a:schemeClr val="tx1"/>
                </a:solidFill>
              </a:rPr>
              <a:t>suspensión momentánea de su actividad investigativa, la que lo eximirá de presentar informes </a:t>
            </a:r>
            <a:r>
              <a:rPr lang="es-AR" sz="2000" dirty="0" smtClean="0">
                <a:solidFill>
                  <a:schemeClr val="tx1"/>
                </a:solidFill>
              </a:rPr>
              <a:t>por </a:t>
            </a:r>
            <a:r>
              <a:rPr lang="es-AR" sz="2000" dirty="0">
                <a:solidFill>
                  <a:schemeClr val="tx1"/>
                </a:solidFill>
              </a:rPr>
              <a:t>el período solicitado, luego del cual el Docente Investigador se reintegrará al Sistema con todos los beneficios y obligaciones.</a:t>
            </a:r>
          </a:p>
          <a:p>
            <a:pPr lvl="1" algn="just"/>
            <a:endParaRPr lang="es-AR" sz="2000" dirty="0">
              <a:solidFill>
                <a:schemeClr val="tx1"/>
              </a:solidFill>
            </a:endParaRPr>
          </a:p>
          <a:p>
            <a:pPr algn="just"/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99AAAE4-93D5-4639-817E-86674E70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16" y="209475"/>
            <a:ext cx="8917240" cy="1320800"/>
          </a:xfrm>
        </p:spPr>
        <p:txBody>
          <a:bodyPr/>
          <a:lstStyle/>
          <a:p>
            <a:pPr algn="ctr"/>
            <a:r>
              <a:rPr lang="es-AR" dirty="0"/>
              <a:t>PAUTAS PARA PERMANENCIA</a:t>
            </a:r>
          </a:p>
        </p:txBody>
      </p:sp>
    </p:spTree>
    <p:extLst>
      <p:ext uri="{BB962C8B-B14F-4D97-AF65-F5344CB8AC3E}">
        <p14:creationId xmlns:p14="http://schemas.microsoft.com/office/powerpoint/2010/main" val="35848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828FE59-3185-4320-94DF-9DB926B0D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5" y="1379194"/>
            <a:ext cx="9581322" cy="38807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AR" sz="2400" b="1" dirty="0">
                <a:solidFill>
                  <a:schemeClr val="tx1"/>
                </a:solidFill>
              </a:rPr>
              <a:t>Promoción:</a:t>
            </a:r>
            <a:r>
              <a:rPr lang="es-AR" sz="2400" dirty="0">
                <a:solidFill>
                  <a:schemeClr val="tx1"/>
                </a:solidFill>
              </a:rPr>
              <a:t> </a:t>
            </a:r>
          </a:p>
          <a:p>
            <a:pPr lvl="0" algn="just"/>
            <a:r>
              <a:rPr lang="es-AR" sz="2400" dirty="0">
                <a:solidFill>
                  <a:schemeClr val="tx1"/>
                </a:solidFill>
              </a:rPr>
              <a:t>Para promover de una Categoría dada a una superior, se </a:t>
            </a:r>
            <a:r>
              <a:rPr lang="es-AR" sz="2400" dirty="0" smtClean="0">
                <a:solidFill>
                  <a:schemeClr val="tx1"/>
                </a:solidFill>
              </a:rPr>
              <a:t>definirán requisitos que establezcan las diferencias entre ambas categorías y que deben cumplirse para lograr la promoción. </a:t>
            </a:r>
            <a:endParaRPr lang="es-AR" sz="2400" dirty="0">
              <a:solidFill>
                <a:schemeClr val="tx1"/>
              </a:solidFill>
            </a:endParaRPr>
          </a:p>
          <a:p>
            <a:pPr lvl="0" algn="just"/>
            <a:r>
              <a:rPr lang="es-AR" sz="2400" dirty="0">
                <a:solidFill>
                  <a:schemeClr val="tx1"/>
                </a:solidFill>
              </a:rPr>
              <a:t>Estos </a:t>
            </a:r>
            <a:r>
              <a:rPr lang="es-AR" sz="2400" dirty="0" smtClean="0">
                <a:solidFill>
                  <a:schemeClr val="tx1"/>
                </a:solidFill>
              </a:rPr>
              <a:t>requisitos deberán </a:t>
            </a:r>
            <a:r>
              <a:rPr lang="es-AR" sz="2400" dirty="0">
                <a:solidFill>
                  <a:schemeClr val="tx1"/>
                </a:solidFill>
              </a:rPr>
              <a:t>ser definidos para cada área, teniendo en cuenta un mínimo de condiciones comunes a todas las áreas y las especificidades correspondientes a cada una.</a:t>
            </a:r>
          </a:p>
          <a:p>
            <a:endParaRPr lang="es-AR" sz="2400" dirty="0">
              <a:solidFill>
                <a:schemeClr val="tx1"/>
              </a:solidFill>
            </a:endParaRPr>
          </a:p>
          <a:p>
            <a:endParaRPr lang="es-AR" sz="2400" dirty="0">
              <a:solidFill>
                <a:schemeClr val="tx1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7ADA20C0-E209-4ABE-B07C-901873A83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11" y="164411"/>
            <a:ext cx="9341309" cy="1320800"/>
          </a:xfrm>
        </p:spPr>
        <p:txBody>
          <a:bodyPr/>
          <a:lstStyle/>
          <a:p>
            <a:pPr algn="ctr"/>
            <a:r>
              <a:rPr lang="es-AR" dirty="0"/>
              <a:t>PAUTAS PARA PROMOCIÓN</a:t>
            </a:r>
          </a:p>
        </p:txBody>
      </p:sp>
    </p:spTree>
    <p:extLst>
      <p:ext uri="{BB962C8B-B14F-4D97-AF65-F5344CB8AC3E}">
        <p14:creationId xmlns:p14="http://schemas.microsoft.com/office/powerpoint/2010/main" val="5724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E2B54A-6324-40F2-8745-70D400A7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PRESENTACIONES</a:t>
            </a:r>
            <a:br>
              <a:rPr lang="es-AR" dirty="0" smtClean="0"/>
            </a:br>
            <a:r>
              <a:rPr lang="es-AR" dirty="0" smtClean="0"/>
              <a:t>SISTEMA </a:t>
            </a:r>
            <a:r>
              <a:rPr lang="es-AR" dirty="0"/>
              <a:t>DE GESTIÓN INFORMÁTICA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8B1AFA3-D704-4EF1-89EA-DA9FE55A3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>
                <a:solidFill>
                  <a:schemeClr val="tx1"/>
                </a:solidFill>
              </a:rPr>
              <a:t>Se está trabajando con el SIU para desarrollar un sistema integral para la gestión del Sistema, articulado con el </a:t>
            </a:r>
            <a:r>
              <a:rPr lang="es-AR" sz="3600" dirty="0" err="1">
                <a:solidFill>
                  <a:schemeClr val="tx1"/>
                </a:solidFill>
              </a:rPr>
              <a:t>Cvar</a:t>
            </a:r>
            <a:r>
              <a:rPr lang="es-AR" sz="3600" dirty="0">
                <a:solidFill>
                  <a:schemeClr val="tx1"/>
                </a:solidFill>
              </a:rPr>
              <a:t> y el SIGEVA</a:t>
            </a:r>
          </a:p>
        </p:txBody>
      </p:sp>
    </p:spTree>
    <p:extLst>
      <p:ext uri="{BB962C8B-B14F-4D97-AF65-F5344CB8AC3E}">
        <p14:creationId xmlns:p14="http://schemas.microsoft.com/office/powerpoint/2010/main" val="9094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Universidades estatales. </a:t>
            </a:r>
            <a:r>
              <a:rPr lang="es-ES" sz="2200" dirty="0" smtClean="0"/>
              <a:t>Articulación entre el Programa de incentivos y el Sistema Nacional de Docentes Investigadores</a:t>
            </a:r>
            <a:endParaRPr lang="es-AR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Programa de Incentivos debe concluir el proceso de categorización de la convocatoria 2014 y no realizar nuevas convocatorias.</a:t>
            </a:r>
          </a:p>
          <a:p>
            <a:r>
              <a:rPr lang="es-ES" dirty="0" smtClean="0"/>
              <a:t>Los docentes investigadores que posean categoría firme en el Programa de Incentivos, la mantendrán por el periodo de vigencia que les corresponda.</a:t>
            </a:r>
          </a:p>
          <a:p>
            <a:r>
              <a:rPr lang="es-ES" dirty="0" smtClean="0"/>
              <a:t>Al vencimiento de las categorías, o antes si quisieran promover, se deberán presentar a las convocatorias del nuevo Sistema.</a:t>
            </a:r>
          </a:p>
          <a:p>
            <a:r>
              <a:rPr lang="es-ES" dirty="0" smtClean="0"/>
              <a:t>Todos los docentes investigadores categorizados por cualquier sistema deberán presentar informe bienal correspondiente a los años 2017 y 2018.</a:t>
            </a:r>
          </a:p>
          <a:p>
            <a:r>
              <a:rPr lang="es-ES" dirty="0" smtClean="0"/>
              <a:t>Se elaborara y publicara un padrón único que permita visibilizar a todos los Docentes Investigadores del Sistema Nacional de Docentes Investigadores Universitarios.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9B58031-E265-414D-90B9-06F72AFE6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65" y="159074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sz="2800" dirty="0">
              <a:solidFill>
                <a:schemeClr val="tx1"/>
              </a:solidFill>
            </a:endParaRPr>
          </a:p>
          <a:p>
            <a:pPr lvl="0" algn="just"/>
            <a:r>
              <a:rPr lang="es-ES" sz="2800" dirty="0">
                <a:solidFill>
                  <a:schemeClr val="tx1"/>
                </a:solidFill>
              </a:rPr>
              <a:t>Revistar como </a:t>
            </a:r>
            <a:r>
              <a:rPr lang="es-ES" sz="2800" b="1" dirty="0">
                <a:solidFill>
                  <a:schemeClr val="tx1"/>
                </a:solidFill>
              </a:rPr>
              <a:t>docente universitario rentado</a:t>
            </a:r>
            <a:r>
              <a:rPr lang="es-ES" sz="2800" dirty="0">
                <a:solidFill>
                  <a:schemeClr val="tx1"/>
                </a:solidFill>
              </a:rPr>
              <a:t>, interino u ordinario o regular </a:t>
            </a:r>
            <a:r>
              <a:rPr lang="es-ES" sz="2800" dirty="0" smtClean="0">
                <a:solidFill>
                  <a:schemeClr val="tx1"/>
                </a:solidFill>
              </a:rPr>
              <a:t>(excepcionalmente podrán participar profesores eméritos, </a:t>
            </a:r>
            <a:r>
              <a:rPr lang="es-ES" sz="2800" dirty="0" err="1" smtClean="0">
                <a:solidFill>
                  <a:schemeClr val="tx1"/>
                </a:solidFill>
              </a:rPr>
              <a:t>consultos</a:t>
            </a:r>
            <a:r>
              <a:rPr lang="es-ES" sz="2800" dirty="0" smtClean="0">
                <a:solidFill>
                  <a:schemeClr val="tx1"/>
                </a:solidFill>
              </a:rPr>
              <a:t>, etc.) y</a:t>
            </a:r>
            <a:endParaRPr lang="es-ES" sz="2800" dirty="0">
              <a:solidFill>
                <a:schemeClr val="tx1"/>
              </a:solidFill>
            </a:endParaRPr>
          </a:p>
          <a:p>
            <a:pPr lvl="0"/>
            <a:endParaRPr lang="es-AR" sz="2800" dirty="0">
              <a:solidFill>
                <a:schemeClr val="tx1"/>
              </a:solidFill>
            </a:endParaRPr>
          </a:p>
          <a:p>
            <a:pPr lvl="0" algn="just"/>
            <a:r>
              <a:rPr lang="es-ES" sz="2800" dirty="0">
                <a:solidFill>
                  <a:schemeClr val="tx1"/>
                </a:solidFill>
              </a:rPr>
              <a:t>Demostrar actividad en I+D.</a:t>
            </a:r>
            <a:endParaRPr lang="es-AR" sz="2800" dirty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A9B58031-E265-414D-90B9-06F72AFE636C}"/>
              </a:ext>
            </a:extLst>
          </p:cNvPr>
          <p:cNvSpPr txBox="1">
            <a:spLocks/>
          </p:cNvSpPr>
          <p:nvPr/>
        </p:nvSpPr>
        <p:spPr>
          <a:xfrm>
            <a:off x="883885" y="103533"/>
            <a:ext cx="8596668" cy="763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800" dirty="0" smtClean="0">
                <a:solidFill>
                  <a:schemeClr val="tx1"/>
                </a:solidFill>
              </a:rPr>
              <a:t>REQUISITOS BASE PARA LA ADMISIÓN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EEA018-BCBF-4ED2-80F8-5F82300A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699" y="437322"/>
            <a:ext cx="8596668" cy="1320800"/>
          </a:xfrm>
        </p:spPr>
        <p:txBody>
          <a:bodyPr/>
          <a:lstStyle/>
          <a:p>
            <a:r>
              <a:rPr lang="es-AR" b="1" dirty="0"/>
              <a:t>ESTRUCTURA DE </a:t>
            </a:r>
            <a:r>
              <a:rPr lang="es-AR" b="1" dirty="0" smtClean="0"/>
              <a:t>GESTION DEL SISTEMA</a:t>
            </a:r>
            <a:endParaRPr lang="es-AR" b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39D18CA-A44E-4FBE-8D3C-E8A914158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81505"/>
              </p:ext>
            </p:extLst>
          </p:nvPr>
        </p:nvGraphicFramePr>
        <p:xfrm>
          <a:off x="-495326" y="1559678"/>
          <a:ext cx="8624819" cy="4717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E1FDF63-3AB5-441A-B737-AD8310BC2954}"/>
              </a:ext>
            </a:extLst>
          </p:cNvPr>
          <p:cNvSpPr txBox="1"/>
          <p:nvPr/>
        </p:nvSpPr>
        <p:spPr>
          <a:xfrm>
            <a:off x="7435445" y="2413942"/>
            <a:ext cx="2173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¿Composición, representación, funciones, duración?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3ACC677-0190-4B49-8AE8-F50267F6315A}"/>
              </a:ext>
            </a:extLst>
          </p:cNvPr>
          <p:cNvSpPr txBox="1"/>
          <p:nvPr/>
        </p:nvSpPr>
        <p:spPr>
          <a:xfrm>
            <a:off x="8129493" y="4036242"/>
            <a:ext cx="2173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¿Integración, designación, duración?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00F1DD7-01C5-4BB9-BB51-47055D145751}"/>
              </a:ext>
            </a:extLst>
          </p:cNvPr>
          <p:cNvSpPr txBox="1"/>
          <p:nvPr/>
        </p:nvSpPr>
        <p:spPr>
          <a:xfrm>
            <a:off x="3856383" y="1258957"/>
            <a:ext cx="174198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COMISION ASESORA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646F5024-44FC-4966-ABD5-DA66D0FAA0DB}"/>
              </a:ext>
            </a:extLst>
          </p:cNvPr>
          <p:cNvCxnSpPr>
            <a:stCxn id="3" idx="1"/>
          </p:cNvCxnSpPr>
          <p:nvPr/>
        </p:nvCxnSpPr>
        <p:spPr>
          <a:xfrm flipH="1">
            <a:off x="2514601" y="1721160"/>
            <a:ext cx="1341782" cy="184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1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AA3232-3892-4C51-A55B-DC29EBF97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9154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AR" b="1" dirty="0"/>
              <a:t>COMISION </a:t>
            </a:r>
            <a:r>
              <a:rPr lang="es-AR" b="1" dirty="0" smtClean="0"/>
              <a:t>ASESORA (CA) </a:t>
            </a:r>
            <a:r>
              <a:rPr lang="es-AR" b="1" dirty="0"/>
              <a:t/>
            </a:r>
            <a:br>
              <a:rPr lang="es-AR" b="1" dirty="0"/>
            </a:br>
            <a:r>
              <a:rPr lang="es-AR" b="1" dirty="0"/>
              <a:t>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99106E0-68A1-482C-A9FA-C7179FD06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84" y="1852189"/>
            <a:ext cx="9759792" cy="5222263"/>
          </a:xfrm>
        </p:spPr>
        <p:txBody>
          <a:bodyPr>
            <a:noAutofit/>
          </a:bodyPr>
          <a:lstStyle/>
          <a:p>
            <a:r>
              <a:rPr lang="es-AR" sz="2400" dirty="0" smtClean="0">
                <a:solidFill>
                  <a:schemeClr val="tx1"/>
                </a:solidFill>
              </a:rPr>
              <a:t>Define </a:t>
            </a:r>
            <a:r>
              <a:rPr lang="es-AR" sz="2400" dirty="0">
                <a:solidFill>
                  <a:schemeClr val="tx1"/>
                </a:solidFill>
              </a:rPr>
              <a:t>las </a:t>
            </a:r>
            <a:r>
              <a:rPr lang="es-AR" sz="2400" b="1" dirty="0">
                <a:solidFill>
                  <a:schemeClr val="tx1"/>
                </a:solidFill>
              </a:rPr>
              <a:t>condiciones </a:t>
            </a:r>
            <a:r>
              <a:rPr lang="es-AR" sz="2400" b="1" dirty="0" smtClean="0">
                <a:solidFill>
                  <a:schemeClr val="tx1"/>
                </a:solidFill>
              </a:rPr>
              <a:t>de </a:t>
            </a:r>
            <a:r>
              <a:rPr lang="es-AR" sz="2400" b="1" dirty="0">
                <a:solidFill>
                  <a:schemeClr val="tx1"/>
                </a:solidFill>
              </a:rPr>
              <a:t>las convocatorias </a:t>
            </a:r>
            <a:r>
              <a:rPr lang="es-AR" sz="2400" dirty="0">
                <a:solidFill>
                  <a:schemeClr val="tx1"/>
                </a:solidFill>
              </a:rPr>
              <a:t>para ingreso, evaluación de permanencia y promoción.</a:t>
            </a:r>
          </a:p>
          <a:p>
            <a:endParaRPr lang="es-AR" sz="2400" dirty="0">
              <a:solidFill>
                <a:schemeClr val="tx1"/>
              </a:solidFill>
            </a:endParaRPr>
          </a:p>
          <a:p>
            <a:r>
              <a:rPr lang="es-AR" sz="2400" dirty="0" smtClean="0">
                <a:solidFill>
                  <a:schemeClr val="tx1"/>
                </a:solidFill>
              </a:rPr>
              <a:t>Asiste </a:t>
            </a:r>
            <a:r>
              <a:rPr lang="es-AR" sz="2400" dirty="0" smtClean="0">
                <a:solidFill>
                  <a:schemeClr val="tx1"/>
                </a:solidFill>
              </a:rPr>
              <a:t>en el diseño de estrategias de evaluación y categorización y en la </a:t>
            </a:r>
            <a:r>
              <a:rPr lang="es-AR" sz="2400" b="1" dirty="0" smtClean="0">
                <a:solidFill>
                  <a:schemeClr val="tx1"/>
                </a:solidFill>
              </a:rPr>
              <a:t>definición de criterios comunes</a:t>
            </a:r>
            <a:r>
              <a:rPr lang="es-AR" sz="2400" dirty="0" smtClean="0">
                <a:solidFill>
                  <a:schemeClr val="tx1"/>
                </a:solidFill>
              </a:rPr>
              <a:t>, </a:t>
            </a:r>
            <a:r>
              <a:rPr lang="es-AR" sz="2400" dirty="0">
                <a:solidFill>
                  <a:schemeClr val="tx1"/>
                </a:solidFill>
              </a:rPr>
              <a:t>para su aplicación por parte de la Comisión Nacional de Acreditación y de las Comisiones Asesoras por Áreas del Conocimiento</a:t>
            </a:r>
            <a:r>
              <a:rPr lang="es-AR" sz="2400" dirty="0" smtClean="0">
                <a:solidFill>
                  <a:schemeClr val="tx1"/>
                </a:solidFill>
              </a:rPr>
              <a:t>.</a:t>
            </a:r>
          </a:p>
          <a:p>
            <a:endParaRPr lang="es-AR" sz="2400" dirty="0" smtClean="0">
              <a:solidFill>
                <a:schemeClr val="tx1"/>
              </a:solidFill>
            </a:endParaRPr>
          </a:p>
          <a:p>
            <a:r>
              <a:rPr lang="es-ES" sz="2400" dirty="0" smtClean="0">
                <a:solidFill>
                  <a:schemeClr val="tx1"/>
                </a:solidFill>
              </a:rPr>
              <a:t>Realizar </a:t>
            </a:r>
            <a:r>
              <a:rPr lang="es-ES" sz="2400" b="1" dirty="0" smtClean="0">
                <a:solidFill>
                  <a:schemeClr val="tx1"/>
                </a:solidFill>
              </a:rPr>
              <a:t>seguimientos, estudios y evaluaciones del sistema</a:t>
            </a:r>
            <a:r>
              <a:rPr lang="es-ES" sz="2400" dirty="0" smtClean="0">
                <a:solidFill>
                  <a:schemeClr val="tx1"/>
                </a:solidFill>
              </a:rPr>
              <a:t>.</a:t>
            </a:r>
            <a:endParaRPr lang="es-AR" sz="2400" dirty="0">
              <a:solidFill>
                <a:schemeClr val="tx1"/>
              </a:solidFill>
            </a:endParaRPr>
          </a:p>
          <a:p>
            <a:endParaRPr lang="es-AR" sz="2400" dirty="0">
              <a:solidFill>
                <a:schemeClr val="tx1"/>
              </a:solidFill>
            </a:endParaRPr>
          </a:p>
          <a:p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27A08A-FF34-45A5-BE52-537CF0E6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79" y="311891"/>
            <a:ext cx="8797075" cy="1320800"/>
          </a:xfrm>
        </p:spPr>
        <p:txBody>
          <a:bodyPr>
            <a:normAutofit/>
          </a:bodyPr>
          <a:lstStyle/>
          <a:p>
            <a:pPr algn="ctr"/>
            <a:r>
              <a:rPr lang="es-AR" b="1"/>
              <a:t>COMISION ASESORA (CA</a:t>
            </a:r>
            <a:r>
              <a:rPr lang="es-AR" b="1" dirty="0"/>
              <a:t>)</a:t>
            </a:r>
            <a:br>
              <a:rPr lang="es-AR" b="1" dirty="0"/>
            </a:br>
            <a:r>
              <a:rPr lang="es-AR" b="1" dirty="0"/>
              <a:t>COMPOSICION Y DURACIÓN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62878D1-2759-458D-BEA6-29C38BEAA0B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424652" y="1632691"/>
          <a:ext cx="7092331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383">
                  <a:extLst>
                    <a:ext uri="{9D8B030D-6E8A-4147-A177-3AD203B41FA5}">
                      <a16:colId xmlns:a16="http://schemas.microsoft.com/office/drawing/2014/main" xmlns="" val="2180941084"/>
                    </a:ext>
                  </a:extLst>
                </a:gridCol>
                <a:gridCol w="3664948">
                  <a:extLst>
                    <a:ext uri="{9D8B030D-6E8A-4147-A177-3AD203B41FA5}">
                      <a16:colId xmlns:a16="http://schemas.microsoft.com/office/drawing/2014/main" xmlns="" val="42973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/>
                        <a:t>REPRESENTACION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/>
                        <a:t>CANTIDAD DE MIEMBROS</a:t>
                      </a:r>
                    </a:p>
                    <a:p>
                      <a:pPr algn="ctr"/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51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12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CRUP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63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SPU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21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SACT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4668185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06F375B0-3AE0-43D6-A433-DF4FC5C95CC4}"/>
              </a:ext>
            </a:extLst>
          </p:cNvPr>
          <p:cNvSpPr/>
          <p:nvPr/>
        </p:nvSpPr>
        <p:spPr>
          <a:xfrm>
            <a:off x="1659431" y="4534015"/>
            <a:ext cx="77822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Duración máxima de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400" dirty="0"/>
              <a:t>Cuatro años renovables por </a:t>
            </a:r>
            <a:r>
              <a:rPr lang="es-AR" sz="2400" dirty="0" smtClean="0"/>
              <a:t>mitades cada dos años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4981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AA3232-3892-4C51-A55B-DC29EBF97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9154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solidFill>
                  <a:srgbClr val="FF0000"/>
                </a:solidFill>
              </a:rPr>
              <a:t>COMISION NACIONAL DE </a:t>
            </a:r>
            <a:r>
              <a:rPr lang="es-AR" b="1" dirty="0" smtClean="0">
                <a:solidFill>
                  <a:srgbClr val="FF0000"/>
                </a:solidFill>
              </a:rPr>
              <a:t>ACREDITACIÓN (CNA) </a:t>
            </a:r>
            <a:r>
              <a:rPr lang="es-AR" b="1" dirty="0">
                <a:solidFill>
                  <a:srgbClr val="FF0000"/>
                </a:solidFill>
              </a:rPr>
              <a:t>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99106E0-68A1-482C-A9FA-C7179FD06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29" y="1792554"/>
            <a:ext cx="11504129" cy="5222263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Gestiona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los procesos de evaluación y de categorización.</a:t>
            </a:r>
            <a:endParaRPr lang="es-AR" sz="2400" dirty="0">
              <a:solidFill>
                <a:schemeClr val="tx1"/>
              </a:solidFill>
            </a:endParaRPr>
          </a:p>
          <a:p>
            <a:r>
              <a:rPr lang="es-ES" sz="2400" dirty="0" smtClean="0">
                <a:solidFill>
                  <a:schemeClr val="tx1"/>
                </a:solidFill>
              </a:rPr>
              <a:t>Propone </a:t>
            </a:r>
            <a:r>
              <a:rPr lang="es-ES" sz="2400" dirty="0" smtClean="0">
                <a:solidFill>
                  <a:schemeClr val="tx1"/>
                </a:solidFill>
              </a:rPr>
              <a:t>la integración de las Comisiones por Aéreas y sus coordinadores.</a:t>
            </a:r>
            <a:endParaRPr lang="es-AR" sz="2400" dirty="0">
              <a:solidFill>
                <a:schemeClr val="tx1"/>
              </a:solidFill>
            </a:endParaRPr>
          </a:p>
          <a:p>
            <a:r>
              <a:rPr lang="es-AR" sz="2400" dirty="0" smtClean="0">
                <a:solidFill>
                  <a:schemeClr val="tx1"/>
                </a:solidFill>
              </a:rPr>
              <a:t>Analiza </a:t>
            </a:r>
            <a:r>
              <a:rPr lang="es-AR" sz="2400" dirty="0" smtClean="0">
                <a:solidFill>
                  <a:schemeClr val="tx1"/>
                </a:solidFill>
              </a:rPr>
              <a:t>las propuestas de las Comisiones por Aéreas y </a:t>
            </a:r>
            <a:r>
              <a:rPr lang="es-AR" sz="2400" dirty="0" smtClean="0">
                <a:solidFill>
                  <a:srgbClr val="FF0000"/>
                </a:solidFill>
              </a:rPr>
              <a:t>define </a:t>
            </a:r>
            <a:r>
              <a:rPr lang="es-AR" sz="2400" dirty="0" smtClean="0">
                <a:solidFill>
                  <a:srgbClr val="FF0000"/>
                </a:solidFill>
              </a:rPr>
              <a:t>los criterios específicos</a:t>
            </a:r>
            <a:r>
              <a:rPr lang="es-AR" sz="2400" dirty="0" smtClean="0">
                <a:solidFill>
                  <a:schemeClr val="tx1"/>
                </a:solidFill>
              </a:rPr>
              <a:t> para cada área.</a:t>
            </a:r>
          </a:p>
          <a:p>
            <a:r>
              <a:rPr lang="es-ES" sz="2400" dirty="0" smtClean="0">
                <a:solidFill>
                  <a:srgbClr val="FF0000"/>
                </a:solidFill>
              </a:rPr>
              <a:t>Asesora, supervisa </a:t>
            </a:r>
            <a:r>
              <a:rPr lang="es-ES" sz="2400" dirty="0" smtClean="0">
                <a:solidFill>
                  <a:srgbClr val="FF0000"/>
                </a:solidFill>
              </a:rPr>
              <a:t>y </a:t>
            </a:r>
            <a:r>
              <a:rPr lang="es-ES" sz="2400" dirty="0" smtClean="0">
                <a:solidFill>
                  <a:srgbClr val="FF0000"/>
                </a:solidFill>
              </a:rPr>
              <a:t>audita </a:t>
            </a:r>
            <a:r>
              <a:rPr lang="es-ES" sz="2400" dirty="0" smtClean="0">
                <a:solidFill>
                  <a:srgbClr val="FF0000"/>
                </a:solidFill>
              </a:rPr>
              <a:t>la aplicación de las pautas y criterios de evaluación, verificando su homogeneidad</a:t>
            </a:r>
            <a:r>
              <a:rPr lang="es-ES" sz="2400" dirty="0" smtClean="0">
                <a:solidFill>
                  <a:schemeClr val="tx1"/>
                </a:solidFill>
              </a:rPr>
              <a:t> entre las diferentes aéreas.</a:t>
            </a:r>
            <a:endParaRPr lang="es-AR" sz="2400" dirty="0">
              <a:solidFill>
                <a:schemeClr val="tx1"/>
              </a:solidFill>
            </a:endParaRPr>
          </a:p>
          <a:p>
            <a:r>
              <a:rPr lang="es-AR" sz="2400" dirty="0" smtClean="0">
                <a:solidFill>
                  <a:schemeClr val="tx1"/>
                </a:solidFill>
              </a:rPr>
              <a:t>Analiza </a:t>
            </a:r>
            <a:r>
              <a:rPr lang="es-AR" sz="2400" dirty="0">
                <a:solidFill>
                  <a:schemeClr val="tx1"/>
                </a:solidFill>
              </a:rPr>
              <a:t>los dictámenes de las Comisiones Asesoras sobre las solicitudes de ingreso, evaluación de permanencia y </a:t>
            </a:r>
            <a:r>
              <a:rPr lang="es-AR" sz="2400" dirty="0" smtClean="0">
                <a:solidFill>
                  <a:schemeClr val="tx1"/>
                </a:solidFill>
              </a:rPr>
              <a:t>promoción y </a:t>
            </a:r>
            <a:r>
              <a:rPr lang="es-AR" sz="2400" dirty="0" smtClean="0">
                <a:solidFill>
                  <a:srgbClr val="FF0000"/>
                </a:solidFill>
              </a:rPr>
              <a:t>dicta </a:t>
            </a:r>
            <a:r>
              <a:rPr lang="es-AR" sz="2400" dirty="0" smtClean="0">
                <a:solidFill>
                  <a:srgbClr val="FF0000"/>
                </a:solidFill>
              </a:rPr>
              <a:t>las resoluciones </a:t>
            </a:r>
            <a:r>
              <a:rPr lang="es-AR" sz="2400" dirty="0" smtClean="0">
                <a:solidFill>
                  <a:schemeClr val="tx1"/>
                </a:solidFill>
              </a:rPr>
              <a:t>que correspondan en </a:t>
            </a:r>
            <a:r>
              <a:rPr lang="es-AR" sz="2400" dirty="0">
                <a:solidFill>
                  <a:schemeClr val="tx1"/>
                </a:solidFill>
              </a:rPr>
              <a:t>cada caso. </a:t>
            </a:r>
            <a:endParaRPr lang="es-AR" sz="2400" dirty="0" smtClean="0">
              <a:solidFill>
                <a:schemeClr val="tx1"/>
              </a:solidFill>
            </a:endParaRPr>
          </a:p>
          <a:p>
            <a:r>
              <a:rPr lang="es-AR" sz="2400" dirty="0" smtClean="0">
                <a:solidFill>
                  <a:schemeClr val="tx1"/>
                </a:solidFill>
              </a:rPr>
              <a:t>Asegurar estrictos criterios de confidencialidad. </a:t>
            </a:r>
            <a:endParaRPr lang="es-AR" sz="2400" dirty="0">
              <a:solidFill>
                <a:schemeClr val="tx1"/>
              </a:solidFill>
            </a:endParaRPr>
          </a:p>
          <a:p>
            <a:endParaRPr lang="es-AR" sz="2400" dirty="0">
              <a:solidFill>
                <a:schemeClr val="tx1"/>
              </a:solidFill>
            </a:endParaRPr>
          </a:p>
          <a:p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27A08A-FF34-45A5-BE52-537CF0E6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79" y="311891"/>
            <a:ext cx="879707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>
                <a:solidFill>
                  <a:srgbClr val="FF0000"/>
                </a:solidFill>
              </a:rPr>
              <a:t>COMISION NACIONAL DE ACREDITACIÓN (CNA)</a:t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COMPOSICION Y DURACIÓN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62878D1-2759-458D-BEA6-29C38BEAA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887652"/>
              </p:ext>
            </p:extLst>
          </p:nvPr>
        </p:nvGraphicFramePr>
        <p:xfrm>
          <a:off x="1424652" y="1632691"/>
          <a:ext cx="7092331" cy="330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383">
                  <a:extLst>
                    <a:ext uri="{9D8B030D-6E8A-4147-A177-3AD203B41FA5}">
                      <a16:colId xmlns:a16="http://schemas.microsoft.com/office/drawing/2014/main" xmlns="" val="2180941084"/>
                    </a:ext>
                  </a:extLst>
                </a:gridCol>
                <a:gridCol w="3664948">
                  <a:extLst>
                    <a:ext uri="{9D8B030D-6E8A-4147-A177-3AD203B41FA5}">
                      <a16:colId xmlns:a16="http://schemas.microsoft.com/office/drawing/2014/main" xmlns="" val="429731141"/>
                    </a:ext>
                  </a:extLst>
                </a:gridCol>
              </a:tblGrid>
              <a:tr h="456240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/>
                        <a:t>REPRESENTACION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/>
                        <a:t>CANTIDAD DE MIEMBROS</a:t>
                      </a:r>
                    </a:p>
                    <a:p>
                      <a:pPr algn="ctr"/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514594"/>
                  </a:ext>
                </a:extLst>
              </a:tr>
              <a:tr h="55241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CEPRES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1216147"/>
                  </a:ext>
                </a:extLst>
              </a:tr>
              <a:tr h="4808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CIN</a:t>
                      </a:r>
                    </a:p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  <a:endParaRPr lang="es-AR" dirty="0"/>
                    </a:p>
                  </a:txBody>
                  <a:tcPr/>
                </a:tc>
              </a:tr>
              <a:tr h="534451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CRUP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638035"/>
                  </a:ext>
                </a:extLst>
              </a:tr>
              <a:tr h="478921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SPU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21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SACT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4668185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06F375B0-3AE0-43D6-A433-DF4FC5C95CC4}"/>
              </a:ext>
            </a:extLst>
          </p:cNvPr>
          <p:cNvSpPr/>
          <p:nvPr/>
        </p:nvSpPr>
        <p:spPr>
          <a:xfrm>
            <a:off x="1549072" y="5424767"/>
            <a:ext cx="7606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dirty="0"/>
              <a:t>Duración máxima de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400" dirty="0"/>
              <a:t>Cuatro años renovables por </a:t>
            </a:r>
            <a:r>
              <a:rPr lang="es-AR" sz="2400" dirty="0" smtClean="0"/>
              <a:t>mitades cada dos años.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8718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ECB99D-F85F-4842-9701-2F33FAB8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6450"/>
            <a:ext cx="8596668" cy="13208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s-AR" b="1" dirty="0">
                <a:solidFill>
                  <a:srgbClr val="7030A0"/>
                </a:solidFill>
              </a:rPr>
              <a:t>COMISIONES </a:t>
            </a:r>
            <a:r>
              <a:rPr lang="es-AR" b="1" dirty="0" smtClean="0">
                <a:solidFill>
                  <a:srgbClr val="7030A0"/>
                </a:solidFill>
              </a:rPr>
              <a:t>POR </a:t>
            </a:r>
            <a:r>
              <a:rPr lang="es-AR" b="1" dirty="0">
                <a:solidFill>
                  <a:srgbClr val="7030A0"/>
                </a:solidFill>
              </a:rPr>
              <a:t>AREAS (</a:t>
            </a:r>
            <a:r>
              <a:rPr lang="es-AR" b="1" dirty="0" err="1" smtClean="0">
                <a:solidFill>
                  <a:srgbClr val="7030A0"/>
                </a:solidFill>
              </a:rPr>
              <a:t>Cx</a:t>
            </a:r>
            <a:r>
              <a:rPr lang="es-AR" b="1" dirty="0" smtClean="0">
                <a:solidFill>
                  <a:srgbClr val="7030A0"/>
                </a:solidFill>
              </a:rPr>
              <a:t>)</a:t>
            </a:r>
            <a:endParaRPr lang="es-AR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157D4AD-EF83-4842-830A-9101A682C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86" y="1617250"/>
            <a:ext cx="9663174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2400" dirty="0" smtClean="0">
                <a:solidFill>
                  <a:schemeClr val="tx1"/>
                </a:solidFill>
              </a:rPr>
              <a:t>Para cada Área del Conocimiento establecida en Sistema</a:t>
            </a:r>
            <a:r>
              <a:rPr lang="es-ES" sz="2400" dirty="0" smtClean="0">
                <a:solidFill>
                  <a:schemeClr val="tx1"/>
                </a:solidFill>
              </a:rPr>
              <a:t> estará integrada por especialistas de reconocida trayectoria.</a:t>
            </a:r>
          </a:p>
          <a:p>
            <a:pPr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En su composición se deberá tener en cuenta la diversidad regional y disciplinar.</a:t>
            </a:r>
          </a:p>
          <a:p>
            <a:pPr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Los miembros de las Comisiones por Área duraran dos años en sus funciones y se renovaran anualmente por mitades.</a:t>
            </a:r>
          </a:p>
          <a:p>
            <a:pPr>
              <a:buNone/>
            </a:pPr>
            <a:endParaRPr lang="es-AR" sz="2400" dirty="0">
              <a:solidFill>
                <a:schemeClr val="tx1"/>
              </a:solidFill>
            </a:endParaRPr>
          </a:p>
          <a:p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FAFF1A-A014-4334-9AB9-ABC9B190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/>
          <a:lstStyle/>
          <a:p>
            <a:pPr algn="ctr"/>
            <a:r>
              <a:rPr lang="es-AR" b="1" dirty="0">
                <a:solidFill>
                  <a:srgbClr val="7030A0"/>
                </a:solidFill>
              </a:rPr>
              <a:t>COMISIONES </a:t>
            </a:r>
            <a:r>
              <a:rPr lang="es-AR" b="1" dirty="0" smtClean="0">
                <a:solidFill>
                  <a:srgbClr val="7030A0"/>
                </a:solidFill>
              </a:rPr>
              <a:t>POR </a:t>
            </a:r>
            <a:r>
              <a:rPr lang="es-AR" b="1" dirty="0">
                <a:solidFill>
                  <a:srgbClr val="7030A0"/>
                </a:solidFill>
              </a:rPr>
              <a:t>AREAS (</a:t>
            </a:r>
            <a:r>
              <a:rPr lang="es-AR" b="1" dirty="0" err="1" smtClean="0">
                <a:solidFill>
                  <a:srgbClr val="7030A0"/>
                </a:solidFill>
              </a:rPr>
              <a:t>Cx</a:t>
            </a:r>
            <a:r>
              <a:rPr lang="es-AR" b="1" dirty="0" smtClean="0">
                <a:solidFill>
                  <a:srgbClr val="7030A0"/>
                </a:solidFill>
              </a:rPr>
              <a:t>)</a:t>
            </a:r>
            <a:r>
              <a:rPr lang="es-AR" b="1" dirty="0">
                <a:solidFill>
                  <a:srgbClr val="7030A0"/>
                </a:solidFill>
              </a:rPr>
              <a:t/>
            </a:r>
            <a:br>
              <a:rPr lang="es-AR" b="1" dirty="0">
                <a:solidFill>
                  <a:srgbClr val="7030A0"/>
                </a:solidFill>
              </a:rPr>
            </a:br>
            <a:r>
              <a:rPr lang="es-AR" b="1" dirty="0">
                <a:solidFill>
                  <a:srgbClr val="7030A0"/>
                </a:solidFill>
              </a:rPr>
              <a:t>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673D67-C1E5-4DE1-AE13-A7AE5BA4C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3262"/>
            <a:ext cx="9293981" cy="3880773"/>
          </a:xfrm>
        </p:spPr>
        <p:txBody>
          <a:bodyPr>
            <a:norm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Propone </a:t>
            </a:r>
            <a:r>
              <a:rPr lang="es-AR" sz="2400" dirty="0" smtClean="0">
                <a:solidFill>
                  <a:srgbClr val="FF0000"/>
                </a:solidFill>
              </a:rPr>
              <a:t>a la CNA </a:t>
            </a:r>
            <a:r>
              <a:rPr lang="es-AR" sz="2400" dirty="0">
                <a:solidFill>
                  <a:srgbClr val="FF0000"/>
                </a:solidFill>
              </a:rPr>
              <a:t>los criterios </a:t>
            </a:r>
            <a:r>
              <a:rPr lang="es-AR" sz="2400" dirty="0">
                <a:solidFill>
                  <a:schemeClr val="tx1"/>
                </a:solidFill>
              </a:rPr>
              <a:t>propios de cada Área del Conocimiento.</a:t>
            </a:r>
          </a:p>
          <a:p>
            <a:r>
              <a:rPr lang="es-AR" sz="2400" dirty="0" smtClean="0">
                <a:solidFill>
                  <a:srgbClr val="FF0000"/>
                </a:solidFill>
              </a:rPr>
              <a:t>Evalúa </a:t>
            </a:r>
            <a:r>
              <a:rPr lang="es-AR" sz="2400" dirty="0">
                <a:solidFill>
                  <a:srgbClr val="FF0000"/>
                </a:solidFill>
              </a:rPr>
              <a:t>las solicitudes </a:t>
            </a:r>
            <a:r>
              <a:rPr lang="es-AR" sz="2400" dirty="0">
                <a:solidFill>
                  <a:schemeClr val="tx1"/>
                </a:solidFill>
              </a:rPr>
              <a:t>correspondientes al Área </a:t>
            </a:r>
            <a:r>
              <a:rPr lang="es-AR" sz="2400" dirty="0" smtClean="0">
                <a:solidFill>
                  <a:schemeClr val="tx1"/>
                </a:solidFill>
              </a:rPr>
              <a:t>y </a:t>
            </a:r>
            <a:r>
              <a:rPr lang="es-AR" sz="2400" dirty="0" smtClean="0">
                <a:solidFill>
                  <a:srgbClr val="FF0000"/>
                </a:solidFill>
              </a:rPr>
              <a:t>emite </a:t>
            </a:r>
            <a:r>
              <a:rPr lang="es-AR" sz="2400" dirty="0">
                <a:solidFill>
                  <a:srgbClr val="FF0000"/>
                </a:solidFill>
              </a:rPr>
              <a:t>un dictamen </a:t>
            </a:r>
            <a:r>
              <a:rPr lang="es-AR" sz="2400" dirty="0">
                <a:solidFill>
                  <a:schemeClr val="tx1"/>
                </a:solidFill>
              </a:rPr>
              <a:t>fundado para cada caso.</a:t>
            </a:r>
          </a:p>
          <a:p>
            <a:r>
              <a:rPr lang="es-AR" sz="2400" dirty="0">
                <a:solidFill>
                  <a:schemeClr val="tx1"/>
                </a:solidFill>
              </a:rPr>
              <a:t>En los casos en que fuera necesario podrán convocar a Pares Evaluadores a efectos de que elaboren un informe técnico a fin de emitir su dictamen</a:t>
            </a:r>
            <a:r>
              <a:rPr lang="es-A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Asegurar estrictos criterios de confidencialidad.</a:t>
            </a:r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1402</TotalTime>
  <Words>1399</Words>
  <Application>Microsoft Office PowerPoint</Application>
  <PresentationFormat>Panorámica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3</vt:lpstr>
      <vt:lpstr>Faceta</vt:lpstr>
      <vt:lpstr>SISTEMA NACIONAL DE DOCENTES INVESTIGADORES UNIVERSITARIOS Resol. Min.  1216/19 </vt:lpstr>
      <vt:lpstr>Presentación de PowerPoint</vt:lpstr>
      <vt:lpstr>ESTRUCTURA DE GESTION DEL SISTEMA</vt:lpstr>
      <vt:lpstr>COMISION ASESORA (CA)  FUNCIONES</vt:lpstr>
      <vt:lpstr>COMISION ASESORA (CA) COMPOSICION Y DURACIÓN</vt:lpstr>
      <vt:lpstr>COMISION NACIONAL DE ACREDITACIÓN (CNA) FUNCIONES</vt:lpstr>
      <vt:lpstr>COMISION NACIONAL DE ACREDITACIÓN (CNA) COMPOSICION Y DURACIÓN</vt:lpstr>
      <vt:lpstr>COMISIONES POR AREAS (Cx)</vt:lpstr>
      <vt:lpstr>COMISIONES POR AREAS (Cx) FUNCIONES</vt:lpstr>
      <vt:lpstr>AREAS</vt:lpstr>
      <vt:lpstr>GESTIÓN DE EVALUACIONES</vt:lpstr>
      <vt:lpstr>Presentación de PowerPoint</vt:lpstr>
      <vt:lpstr>Presentación de PowerPoint</vt:lpstr>
      <vt:lpstr>CATEGORÍAS PROPUESTAS</vt:lpstr>
      <vt:lpstr>PAUTAS PARA INGRESO</vt:lpstr>
      <vt:lpstr>PAUTAS PARA PERMANENCIA</vt:lpstr>
      <vt:lpstr>PAUTAS PARA PROMOCIÓN</vt:lpstr>
      <vt:lpstr>PRESENTACIONES SISTEMA DE GESTIÓN INFORMÁTICA</vt:lpstr>
      <vt:lpstr>Universidades estatales. Articulación entre el Programa de incentivos y el Sistema Nacional de Docentes Investigadores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NACIONAL DE …INVESTIGADORES</dc:title>
  <dc:creator>Silvia Mazza</dc:creator>
  <cp:lastModifiedBy>Lattuada, Mario</cp:lastModifiedBy>
  <cp:revision>124</cp:revision>
  <cp:lastPrinted>2019-06-26T10:49:24Z</cp:lastPrinted>
  <dcterms:created xsi:type="dcterms:W3CDTF">2017-08-17T16:29:59Z</dcterms:created>
  <dcterms:modified xsi:type="dcterms:W3CDTF">2019-06-26T10:50:06Z</dcterms:modified>
</cp:coreProperties>
</file>