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122"/>
    <a:srgbClr val="77D048"/>
    <a:srgbClr val="54D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/>
    <p:restoredTop sz="95321"/>
  </p:normalViewPr>
  <p:slideViewPr>
    <p:cSldViewPr snapToGrid="0" snapToObjects="1">
      <p:cViewPr varScale="1">
        <p:scale>
          <a:sx n="83" d="100"/>
          <a:sy n="83" d="100"/>
        </p:scale>
        <p:origin x="224" y="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7AADA-62AD-7444-894E-24DAB9B76378}" type="datetimeFigureOut">
              <a:rPr lang="es-AR" smtClean="0"/>
              <a:t>30/10/18</a:t>
            </a:fld>
            <a:endParaRPr lang="es-AR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CA61F-C8C4-D84E-940D-BBBEB9826B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963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Son estudiantes india rusia rayo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61F-C8C4-D84E-940D-BBBEB9826B00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208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Son estudiantes india rusia rayo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61F-C8C4-D84E-940D-BBBEB9826B00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813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61F-C8C4-D84E-940D-BBBEB9826B00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177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61F-C8C4-D84E-940D-BBBEB9826B00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030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61F-C8C4-D84E-940D-BBBEB9826B00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3300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61F-C8C4-D84E-940D-BBBEB9826B00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740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Son estudiantes india rusia rayo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61F-C8C4-D84E-940D-BBBEB9826B00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7371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Son estudiantes india rusia rayo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61F-C8C4-D84E-940D-BBBEB9826B00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896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6232-EF6B-AA43-8F6C-1FB255BC9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899FB-193D-164B-85E9-26B742772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797C0-864F-A146-BEA1-B7F24814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CF8-4A24-9F4E-B852-8BD9D970AF36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9E46C-86F8-7540-BBB2-5DC53900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B1882-ACEE-234A-AA2A-4C34A13F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30F-56A8-E94D-BFEF-7843F594F6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ACE3-EBCC-6A4A-93CE-F869C9C7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4C7E3-06D6-1C47-B699-837939A45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8EA94-73B5-E349-9EDA-EBB62DF1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CF8-4A24-9F4E-B852-8BD9D970AF36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FE585-6A25-7B40-B9F1-D08B28F4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09BBF-985F-2746-BD5F-01AD4A2C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30F-56A8-E94D-BFEF-7843F594F6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6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674D3-9C49-BF4B-8B68-A6131EC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D9DE9-6AC9-DE46-A55E-93A2789A3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7939-8E6C-104D-9F7F-E92E4FF4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CF8-4A24-9F4E-B852-8BD9D970AF36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943B7-1B06-4341-B305-47B1DEA2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599B3-AEBE-0340-A100-5019C388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30F-56A8-E94D-BFEF-7843F594F6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6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BE31-A878-EC48-8DA7-50482C22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4FE45-05FA-8041-9210-6E0308D2A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3E301-677C-7F4F-ADA2-2162379D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CF8-4A24-9F4E-B852-8BD9D970AF36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44344-F936-9846-8640-E7224122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5241C-06BF-B84A-9E61-55760E96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30F-56A8-E94D-BFEF-7843F594F6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5300-68D9-D141-9CED-367E9DD8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AB979-FB27-3246-BE53-9CE901A2F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F9092-5BC4-054A-A484-53E8AADB6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CF8-4A24-9F4E-B852-8BD9D970AF36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A251-5C0E-4445-91BC-24EB181F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195E0-B82E-5A4F-A50A-CA3DB5F2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30F-56A8-E94D-BFEF-7843F594F6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1BD4-D3A0-F44A-9350-59A6DA2D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91CBC-5ED4-9D47-A74C-713473C4E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B7209-71D2-9B4F-8CA3-D9D3F0D3B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863D0-78FF-2F46-8300-346DC217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CF8-4A24-9F4E-B852-8BD9D970AF36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0F90F-F0F2-8C43-B418-DE4DBFC5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F352C-61AF-E643-9285-FEFC8370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30F-56A8-E94D-BFEF-7843F594F6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9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8A0-984A-824C-811E-814D3C4B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C4557-E2AF-FE41-AF1F-D52AF072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AA7A-42C2-7348-869E-DCBE2A50A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6989D-48AF-C345-8AE8-900CBC786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BDD4D-644F-2A4C-B70A-0FD4A251E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5CAA51-3CE6-FF4E-9659-6FD31F06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CF8-4A24-9F4E-B852-8BD9D970AF36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EF67B-4152-2C4B-B055-33A6D37A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99CF47-4504-EA46-A2F5-32DBD682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30F-56A8-E94D-BFEF-7843F594F6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2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39B5-2FE8-004A-B2CE-CA35C638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A0213-5420-DD49-B26F-ED7932C5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CF8-4A24-9F4E-B852-8BD9D970AF36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2AD5C-E6D8-E247-9132-4C247757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4C22E-2542-C341-B12A-843BF470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30F-56A8-E94D-BFEF-7843F594F6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1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35EA3-382F-3B4E-A8A7-1E0CB9A4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CF8-4A24-9F4E-B852-8BD9D970AF36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BCD2D-2652-2A4D-B133-37D100E5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2E12A-BD0A-7A4E-8D0D-F745EE41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30F-56A8-E94D-BFEF-7843F594F6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4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1F93-41D2-2D4C-AD80-7A782E70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BE9F-73EB-364B-A4B0-681C7600D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7B03A-C53C-2041-BBFD-50CF01749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58E5A-9291-0546-8E87-7CAD0CDF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CF8-4A24-9F4E-B852-8BD9D970AF36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7B42F-0DA2-0E46-989A-BAFA1543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4A177-4293-F14B-BD98-1C44D347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30F-56A8-E94D-BFEF-7843F594F6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514B-15CC-BD46-AD56-87BBC8D1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C19CA-B6CC-464F-8979-EB2F0A887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D6805-0252-0943-B079-48B54FE4E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70093-66C7-6341-9410-38CA7CB8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CF8-4A24-9F4E-B852-8BD9D970AF36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264F7-0864-1D4B-9041-9E119424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B362A-E8B2-0643-9608-C71B0ED4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630F-56A8-E94D-BFEF-7843F594F6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3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6C56B-9143-1943-A30D-CBB725EF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BE3B9-01F6-984D-94A2-534B0874D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20FE8-EA88-074E-A3D7-E2DD08E19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7CF8-4A24-9F4E-B852-8BD9D970AF36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14573-A473-224B-8854-12DE9F7E9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229F-1F76-354F-8DC4-FB44E0D1F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630F-56A8-E94D-BFEF-7843F594F6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2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1.emf"/><Relationship Id="rId5" Type="http://schemas.openxmlformats.org/officeDocument/2006/relationships/image" Target="../media/image6.jp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6beAadX6cc&amp;feature=youtu.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LgrMWodIV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ACBB198-1EE0-1D46-A798-4C5A2D40D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8CBBE-0325-4F4C-89DF-86FBCFB99D85}"/>
              </a:ext>
            </a:extLst>
          </p:cNvPr>
          <p:cNvSpPr txBox="1"/>
          <p:nvPr/>
        </p:nvSpPr>
        <p:spPr>
          <a:xfrm>
            <a:off x="4800494" y="146611"/>
            <a:ext cx="34010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venir Roman" panose="02000503020000020003" pitchFamily="2" charset="0"/>
              </a:rPr>
              <a:t>GONZALO AGÜERO</a:t>
            </a:r>
          </a:p>
        </p:txBody>
      </p:sp>
      <p:sp>
        <p:nvSpPr>
          <p:cNvPr id="17" name="Shape 146">
            <a:extLst>
              <a:ext uri="{FF2B5EF4-FFF2-40B4-BE49-F238E27FC236}">
                <a16:creationId xmlns:a16="http://schemas.microsoft.com/office/drawing/2014/main" id="{C78FCC29-F9B8-1B42-BF7E-444E310C3884}"/>
              </a:ext>
            </a:extLst>
          </p:cNvPr>
          <p:cNvSpPr/>
          <p:nvPr/>
        </p:nvSpPr>
        <p:spPr>
          <a:xfrm>
            <a:off x="1243758" y="146611"/>
            <a:ext cx="2968925" cy="446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338835">
              <a:defRPr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300" b="1" dirty="0">
                <a:latin typeface="Avenir Book"/>
                <a:sym typeface="Avenir Book"/>
              </a:rPr>
              <a:t>MI EXPERIENCIA</a:t>
            </a:r>
            <a:endParaRPr sz="2300" b="1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2508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B1BD2A-DC2F-9C48-8171-FE4E93EB0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8CBBE-0325-4F4C-89DF-86FBCFB99D85}"/>
              </a:ext>
            </a:extLst>
          </p:cNvPr>
          <p:cNvSpPr txBox="1"/>
          <p:nvPr/>
        </p:nvSpPr>
        <p:spPr>
          <a:xfrm>
            <a:off x="2852517" y="2129448"/>
            <a:ext cx="5578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</a:t>
            </a:r>
            <a:r>
              <a:rPr lang="en-US" sz="8000" b="1" dirty="0" err="1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Qué</a:t>
            </a:r>
            <a:r>
              <a:rPr lang="en-US" sz="8000" b="1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0" b="1" dirty="0" err="1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en-US" sz="8000" b="1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17" name="Shape 146">
            <a:extLst>
              <a:ext uri="{FF2B5EF4-FFF2-40B4-BE49-F238E27FC236}">
                <a16:creationId xmlns:a16="http://schemas.microsoft.com/office/drawing/2014/main" id="{C78FCC29-F9B8-1B42-BF7E-444E310C3884}"/>
              </a:ext>
            </a:extLst>
          </p:cNvPr>
          <p:cNvSpPr/>
          <p:nvPr/>
        </p:nvSpPr>
        <p:spPr>
          <a:xfrm>
            <a:off x="608328" y="131517"/>
            <a:ext cx="4074743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338835">
              <a:defRPr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100" b="1" dirty="0">
                <a:latin typeface="Avenir Book"/>
                <a:sym typeface="Avenir Book"/>
              </a:rPr>
              <a:t>LA INTELIGENCIA ARTIFICIAL</a:t>
            </a:r>
            <a:endParaRPr sz="2100" b="1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3057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79611A2-D778-3B4C-AAF8-781D25C36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9100702-867B-E44A-AF85-65E6427F239C}"/>
              </a:ext>
            </a:extLst>
          </p:cNvPr>
          <p:cNvSpPr/>
          <p:nvPr/>
        </p:nvSpPr>
        <p:spPr>
          <a:xfrm>
            <a:off x="947018" y="4558922"/>
            <a:ext cx="1855380" cy="565666"/>
          </a:xfrm>
          <a:prstGeom prst="rect">
            <a:avLst/>
          </a:prstGeom>
          <a:noFill/>
          <a:ln w="28575">
            <a:solidFill>
              <a:srgbClr val="77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B9E864E-6BE2-4651-87BE-523BAF4D2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9" y="2168344"/>
            <a:ext cx="2533650" cy="18002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F89B7-C77D-4793-A758-77EA272C6E6E}"/>
              </a:ext>
            </a:extLst>
          </p:cNvPr>
          <p:cNvSpPr txBox="1"/>
          <p:nvPr/>
        </p:nvSpPr>
        <p:spPr>
          <a:xfrm>
            <a:off x="947018" y="4654569"/>
            <a:ext cx="176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PROGRAMAR</a:t>
            </a:r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6046576-992D-4A17-BCE2-767E5B279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2" y="1846876"/>
            <a:ext cx="2443162" cy="244316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EFC4D4E-EBD9-4E72-B982-C7EF5EBE8621}"/>
              </a:ext>
            </a:extLst>
          </p:cNvPr>
          <p:cNvSpPr txBox="1"/>
          <p:nvPr/>
        </p:nvSpPr>
        <p:spPr>
          <a:xfrm>
            <a:off x="5111802" y="4663816"/>
            <a:ext cx="175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/>
              <a:t>COMPUTADORA</a:t>
            </a:r>
            <a:endParaRPr lang="en-U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C13677-D1D3-4B57-B095-913DE05B0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328" y="2943660"/>
            <a:ext cx="1053775" cy="59011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ACF9612-DDBF-4F63-AF54-866EB9639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38" y="2908014"/>
            <a:ext cx="1240777" cy="61455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3696804-0B9B-4C88-9D8E-EA9055DA8E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40" y="2065999"/>
            <a:ext cx="991091" cy="65952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6CF627C-913A-4784-8CBA-D7FE1A127F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99" y="2140172"/>
            <a:ext cx="1024256" cy="61455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F4FABB7-1CF2-4D2A-A63B-1BC5DFA5C0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21" y="3751909"/>
            <a:ext cx="1144955" cy="52578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F568B6E3-93F7-4763-9183-3F05D1F79E07}"/>
              </a:ext>
            </a:extLst>
          </p:cNvPr>
          <p:cNvSpPr txBox="1"/>
          <p:nvPr/>
        </p:nvSpPr>
        <p:spPr>
          <a:xfrm>
            <a:off x="9627847" y="4654569"/>
            <a:ext cx="175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OUTPUT</a:t>
            </a:r>
            <a:endParaRPr lang="en-US" dirty="0"/>
          </a:p>
        </p:txBody>
      </p:sp>
      <p:sp>
        <p:nvSpPr>
          <p:cNvPr id="19" name="Shape 146">
            <a:extLst>
              <a:ext uri="{FF2B5EF4-FFF2-40B4-BE49-F238E27FC236}">
                <a16:creationId xmlns:a16="http://schemas.microsoft.com/office/drawing/2014/main" id="{12CF72BF-7FE8-CE4D-836B-8759AD4ADCC7}"/>
              </a:ext>
            </a:extLst>
          </p:cNvPr>
          <p:cNvSpPr/>
          <p:nvPr/>
        </p:nvSpPr>
        <p:spPr>
          <a:xfrm>
            <a:off x="647561" y="136217"/>
            <a:ext cx="4074743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338835">
              <a:defRPr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100" b="1" dirty="0">
                <a:latin typeface="Avenir Book"/>
                <a:sym typeface="Avenir Book"/>
              </a:rPr>
              <a:t>PROCESOS TRADICIONALES</a:t>
            </a:r>
            <a:endParaRPr sz="2100" b="1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22E4138-0677-5D4A-8264-3BBBBA7F0D5D}"/>
              </a:ext>
            </a:extLst>
          </p:cNvPr>
          <p:cNvSpPr/>
          <p:nvPr/>
        </p:nvSpPr>
        <p:spPr>
          <a:xfrm>
            <a:off x="5074849" y="4558922"/>
            <a:ext cx="1855380" cy="565666"/>
          </a:xfrm>
          <a:prstGeom prst="rect">
            <a:avLst/>
          </a:prstGeom>
          <a:noFill/>
          <a:ln w="28575">
            <a:solidFill>
              <a:srgbClr val="77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E0CBD2B-4A99-7F4C-9D62-7743B9F8CB87}"/>
              </a:ext>
            </a:extLst>
          </p:cNvPr>
          <p:cNvSpPr/>
          <p:nvPr/>
        </p:nvSpPr>
        <p:spPr>
          <a:xfrm>
            <a:off x="9480893" y="4558922"/>
            <a:ext cx="1855380" cy="565666"/>
          </a:xfrm>
          <a:prstGeom prst="rect">
            <a:avLst/>
          </a:prstGeom>
          <a:noFill/>
          <a:ln w="28575">
            <a:solidFill>
              <a:srgbClr val="77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71D74CF-F5D0-6D47-8BE8-4F6C9A5267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9715" y="2943660"/>
            <a:ext cx="901700" cy="4826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DDF5B9E-E0AC-7243-B30F-22698AA62D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5450" y="2943660"/>
            <a:ext cx="9017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0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B102AB6-91F8-AE4A-8D10-02AE61498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046576-992D-4A17-BCE2-767E5B279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80" y="1888101"/>
            <a:ext cx="2443162" cy="244316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2C13677-D1D3-4B57-B095-913DE05B0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85" y="2732805"/>
            <a:ext cx="1053775" cy="59011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ACF9612-DDBF-4F63-AF54-866EB9639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4" y="2717775"/>
            <a:ext cx="1240777" cy="61455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3696804-0B9B-4C88-9D8E-EA9055DA8E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64" y="1888101"/>
            <a:ext cx="991091" cy="65952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6CF627C-913A-4784-8CBA-D7FE1A127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1" y="1941474"/>
            <a:ext cx="1024256" cy="61455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F4FABB7-1CF2-4D2A-A63B-1BC5DFA5C0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2" y="3488281"/>
            <a:ext cx="1144955" cy="525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A92B4C-B027-3C48-97AA-4C29730E62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2081" y="2109559"/>
            <a:ext cx="3332171" cy="1951273"/>
          </a:xfrm>
          <a:prstGeom prst="rect">
            <a:avLst/>
          </a:prstGeom>
        </p:spPr>
      </p:pic>
      <p:sp>
        <p:nvSpPr>
          <p:cNvPr id="19" name="Shape 146">
            <a:extLst>
              <a:ext uri="{FF2B5EF4-FFF2-40B4-BE49-F238E27FC236}">
                <a16:creationId xmlns:a16="http://schemas.microsoft.com/office/drawing/2014/main" id="{44181D3B-F65D-EB44-AA48-602B15DD8791}"/>
              </a:ext>
            </a:extLst>
          </p:cNvPr>
          <p:cNvSpPr/>
          <p:nvPr/>
        </p:nvSpPr>
        <p:spPr>
          <a:xfrm>
            <a:off x="909757" y="225801"/>
            <a:ext cx="7355354" cy="41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338835">
              <a:defRPr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100" b="1" dirty="0">
                <a:latin typeface="Avenir Book"/>
                <a:sym typeface="Avenir Book"/>
              </a:rPr>
              <a:t>INTELIGENCIA ARTIFICIAL O INTELIGENCIA AUMENTADA</a:t>
            </a:r>
            <a:endParaRPr lang="en-US" sz="2100" b="1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225CC12-7738-6E4C-9818-58E78CE77C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0711" y="2984885"/>
            <a:ext cx="901700" cy="4826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4288D94-0C5E-2C40-8E5F-E096A0C875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6446" y="2984885"/>
            <a:ext cx="901700" cy="482600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0092D0E-870C-8B4A-B436-55AB371DEAA3}"/>
              </a:ext>
            </a:extLst>
          </p:cNvPr>
          <p:cNvSpPr/>
          <p:nvPr/>
        </p:nvSpPr>
        <p:spPr>
          <a:xfrm>
            <a:off x="591941" y="4600147"/>
            <a:ext cx="1855380" cy="565666"/>
          </a:xfrm>
          <a:prstGeom prst="rect">
            <a:avLst/>
          </a:prstGeom>
          <a:noFill/>
          <a:ln w="28575">
            <a:solidFill>
              <a:srgbClr val="77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66C8249-96D6-A24D-AEDF-F13286E70A6A}"/>
              </a:ext>
            </a:extLst>
          </p:cNvPr>
          <p:cNvSpPr txBox="1"/>
          <p:nvPr/>
        </p:nvSpPr>
        <p:spPr>
          <a:xfrm>
            <a:off x="591941" y="4695794"/>
            <a:ext cx="176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INPUT</a:t>
            </a:r>
            <a:endParaRPr lang="en-U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E09E981-BAC6-B349-B3F3-4248CFC6CD15}"/>
              </a:ext>
            </a:extLst>
          </p:cNvPr>
          <p:cNvSpPr txBox="1"/>
          <p:nvPr/>
        </p:nvSpPr>
        <p:spPr>
          <a:xfrm>
            <a:off x="5117735" y="4705041"/>
            <a:ext cx="175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/>
              <a:t>COMPUTADORA</a:t>
            </a:r>
            <a:endParaRPr lang="en-U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BAE95C5-64C6-574E-9026-E0AFCE75BB87}"/>
              </a:ext>
            </a:extLst>
          </p:cNvPr>
          <p:cNvSpPr txBox="1"/>
          <p:nvPr/>
        </p:nvSpPr>
        <p:spPr>
          <a:xfrm>
            <a:off x="9206179" y="4695794"/>
            <a:ext cx="175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MODELO</a:t>
            </a:r>
            <a:endParaRPr lang="en-US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4A5658B-6B91-114C-B6B3-A4145544F1BA}"/>
              </a:ext>
            </a:extLst>
          </p:cNvPr>
          <p:cNvSpPr/>
          <p:nvPr/>
        </p:nvSpPr>
        <p:spPr>
          <a:xfrm>
            <a:off x="5080782" y="4600147"/>
            <a:ext cx="1855380" cy="565666"/>
          </a:xfrm>
          <a:prstGeom prst="rect">
            <a:avLst/>
          </a:prstGeom>
          <a:noFill/>
          <a:ln w="28575">
            <a:solidFill>
              <a:srgbClr val="77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B670B4F-7E58-4747-AC0A-6E93FEE2B109}"/>
              </a:ext>
            </a:extLst>
          </p:cNvPr>
          <p:cNvSpPr/>
          <p:nvPr/>
        </p:nvSpPr>
        <p:spPr>
          <a:xfrm>
            <a:off x="9059225" y="4600147"/>
            <a:ext cx="1855380" cy="565666"/>
          </a:xfrm>
          <a:prstGeom prst="rect">
            <a:avLst/>
          </a:prstGeom>
          <a:noFill/>
          <a:ln w="28575">
            <a:solidFill>
              <a:srgbClr val="77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7582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AA1AE4C-1707-EC40-925F-07B6693B6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FCF0BF-A54A-B04F-9518-ABDA0AB3A960}"/>
              </a:ext>
            </a:extLst>
          </p:cNvPr>
          <p:cNvSpPr txBox="1"/>
          <p:nvPr/>
        </p:nvSpPr>
        <p:spPr>
          <a:xfrm>
            <a:off x="503057" y="1651341"/>
            <a:ext cx="534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02</a:t>
            </a:r>
          </a:p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03</a:t>
            </a:r>
          </a:p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04</a:t>
            </a:r>
          </a:p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05</a:t>
            </a:r>
          </a:p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06</a:t>
            </a:r>
          </a:p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07</a:t>
            </a:r>
          </a:p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08</a:t>
            </a:r>
          </a:p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09</a:t>
            </a:r>
          </a:p>
        </p:txBody>
      </p:sp>
      <p:sp>
        <p:nvSpPr>
          <p:cNvPr id="6" name="Shape 146">
            <a:extLst>
              <a:ext uri="{FF2B5EF4-FFF2-40B4-BE49-F238E27FC236}">
                <a16:creationId xmlns:a16="http://schemas.microsoft.com/office/drawing/2014/main" id="{A10009F4-B159-094F-9D02-2D0DAEA5D45A}"/>
              </a:ext>
            </a:extLst>
          </p:cNvPr>
          <p:cNvSpPr/>
          <p:nvPr/>
        </p:nvSpPr>
        <p:spPr>
          <a:xfrm>
            <a:off x="770323" y="225801"/>
            <a:ext cx="7355354" cy="41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338835">
              <a:defRPr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100" dirty="0">
                <a:latin typeface="Avenir Book"/>
                <a:sym typeface="Avenir Book"/>
              </a:rPr>
              <a:t>ALGUNOS EJEMPLOS DE </a:t>
            </a:r>
            <a:r>
              <a:rPr lang="en-US" sz="2100" b="1" dirty="0">
                <a:latin typeface="Avenir Book"/>
                <a:sym typeface="Avenir Book"/>
              </a:rPr>
              <a:t>AI </a:t>
            </a:r>
            <a:r>
              <a:rPr lang="en-US" sz="2100" dirty="0">
                <a:latin typeface="Avenir Book"/>
                <a:sym typeface="Avenir Book"/>
              </a:rPr>
              <a:t>EN NUESTRA VIDA DIARIA</a:t>
            </a:r>
            <a:endParaRPr lang="en-US" sz="21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9AFA857-1A22-8647-9B3B-82369FE1720A}"/>
              </a:ext>
            </a:extLst>
          </p:cNvPr>
          <p:cNvSpPr txBox="1"/>
          <p:nvPr/>
        </p:nvSpPr>
        <p:spPr>
          <a:xfrm>
            <a:off x="1037590" y="1050859"/>
            <a:ext cx="491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Asistentes personales virtuales: SIRI, ALEXA, Google Home, Google </a:t>
            </a:r>
            <a:r>
              <a:rPr lang="es-ES_tradnl" dirty="0" err="1"/>
              <a:t>Assistant</a:t>
            </a:r>
            <a:endParaRPr lang="es-ES_tradnl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7233337-0DB0-5749-8AB3-7E5061EEAFDD}"/>
              </a:ext>
            </a:extLst>
          </p:cNvPr>
          <p:cNvCxnSpPr>
            <a:cxnSpLocks/>
          </p:cNvCxnSpPr>
          <p:nvPr/>
        </p:nvCxnSpPr>
        <p:spPr>
          <a:xfrm>
            <a:off x="633613" y="1765078"/>
            <a:ext cx="4580071" cy="0"/>
          </a:xfrm>
          <a:prstGeom prst="line">
            <a:avLst/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5F7C2C7-ACE5-CB4D-B849-DE75EEA7387C}"/>
              </a:ext>
            </a:extLst>
          </p:cNvPr>
          <p:cNvCxnSpPr>
            <a:cxnSpLocks/>
          </p:cNvCxnSpPr>
          <p:nvPr/>
        </p:nvCxnSpPr>
        <p:spPr>
          <a:xfrm>
            <a:off x="633613" y="2310509"/>
            <a:ext cx="4580071" cy="0"/>
          </a:xfrm>
          <a:prstGeom prst="line">
            <a:avLst/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591D19C-B053-EF4B-835C-9E58C23DFFD9}"/>
              </a:ext>
            </a:extLst>
          </p:cNvPr>
          <p:cNvCxnSpPr>
            <a:cxnSpLocks/>
          </p:cNvCxnSpPr>
          <p:nvPr/>
        </p:nvCxnSpPr>
        <p:spPr>
          <a:xfrm>
            <a:off x="633613" y="2866278"/>
            <a:ext cx="4580071" cy="0"/>
          </a:xfrm>
          <a:prstGeom prst="line">
            <a:avLst/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4EA3CC5-EC35-2B4E-92C9-6AAEC855971C}"/>
              </a:ext>
            </a:extLst>
          </p:cNvPr>
          <p:cNvCxnSpPr>
            <a:cxnSpLocks/>
          </p:cNvCxnSpPr>
          <p:nvPr/>
        </p:nvCxnSpPr>
        <p:spPr>
          <a:xfrm>
            <a:off x="633613" y="3359501"/>
            <a:ext cx="4580071" cy="0"/>
          </a:xfrm>
          <a:prstGeom prst="line">
            <a:avLst/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0BD5BC5-803F-1741-994D-B405F4D548F5}"/>
              </a:ext>
            </a:extLst>
          </p:cNvPr>
          <p:cNvCxnSpPr>
            <a:cxnSpLocks/>
          </p:cNvCxnSpPr>
          <p:nvPr/>
        </p:nvCxnSpPr>
        <p:spPr>
          <a:xfrm>
            <a:off x="633613" y="3978888"/>
            <a:ext cx="4580071" cy="0"/>
          </a:xfrm>
          <a:prstGeom prst="line">
            <a:avLst/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4585CC5-E530-C24B-A466-4C6DA083ECCC}"/>
              </a:ext>
            </a:extLst>
          </p:cNvPr>
          <p:cNvCxnSpPr>
            <a:cxnSpLocks/>
          </p:cNvCxnSpPr>
          <p:nvPr/>
        </p:nvCxnSpPr>
        <p:spPr>
          <a:xfrm>
            <a:off x="633613" y="4492236"/>
            <a:ext cx="4580071" cy="0"/>
          </a:xfrm>
          <a:prstGeom prst="line">
            <a:avLst/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6">
            <a:extLst>
              <a:ext uri="{FF2B5EF4-FFF2-40B4-BE49-F238E27FC236}">
                <a16:creationId xmlns:a16="http://schemas.microsoft.com/office/drawing/2014/main" id="{0E62F804-3FA4-314A-BBAF-81FFF7AF6E0D}"/>
              </a:ext>
            </a:extLst>
          </p:cNvPr>
          <p:cNvSpPr txBox="1"/>
          <p:nvPr/>
        </p:nvSpPr>
        <p:spPr>
          <a:xfrm>
            <a:off x="503057" y="881319"/>
            <a:ext cx="534533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01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848C14C2-BB4A-D04C-963C-2ED3124CAF82}"/>
              </a:ext>
            </a:extLst>
          </p:cNvPr>
          <p:cNvSpPr txBox="1"/>
          <p:nvPr/>
        </p:nvSpPr>
        <p:spPr>
          <a:xfrm>
            <a:off x="1130915" y="1651341"/>
            <a:ext cx="49140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dirty="0"/>
              <a:t>Atención al cliente en línea</a:t>
            </a:r>
          </a:p>
          <a:p>
            <a:pPr>
              <a:lnSpc>
                <a:spcPct val="200000"/>
              </a:lnSpc>
            </a:pPr>
            <a:r>
              <a:rPr lang="es-ES_tradnl" dirty="0"/>
              <a:t>Juego de Video</a:t>
            </a:r>
          </a:p>
          <a:p>
            <a:pPr>
              <a:lnSpc>
                <a:spcPct val="200000"/>
              </a:lnSpc>
            </a:pPr>
            <a:r>
              <a:rPr lang="es-ES_tradnl" dirty="0"/>
              <a:t>Autos Inteligentes</a:t>
            </a:r>
          </a:p>
          <a:p>
            <a:pPr>
              <a:lnSpc>
                <a:spcPct val="200000"/>
              </a:lnSpc>
            </a:pPr>
            <a:r>
              <a:rPr lang="es-ES_tradnl" dirty="0"/>
              <a:t>Predicción de Compra</a:t>
            </a:r>
          </a:p>
          <a:p>
            <a:pPr>
              <a:lnSpc>
                <a:spcPct val="200000"/>
              </a:lnSpc>
            </a:pPr>
            <a:r>
              <a:rPr lang="es-ES_tradnl" dirty="0"/>
              <a:t>Detección de Fraude</a:t>
            </a:r>
          </a:p>
          <a:p>
            <a:pPr>
              <a:lnSpc>
                <a:spcPct val="200000"/>
              </a:lnSpc>
            </a:pPr>
            <a:r>
              <a:rPr lang="es-ES_tradnl" dirty="0"/>
              <a:t>Generación de Noticias</a:t>
            </a:r>
          </a:p>
          <a:p>
            <a:pPr>
              <a:lnSpc>
                <a:spcPct val="200000"/>
              </a:lnSpc>
            </a:pPr>
            <a:r>
              <a:rPr lang="es-ES_tradnl" dirty="0"/>
              <a:t>Vigilancia de Seguridad</a:t>
            </a:r>
          </a:p>
          <a:p>
            <a:pPr>
              <a:lnSpc>
                <a:spcPct val="200000"/>
              </a:lnSpc>
            </a:pPr>
            <a:r>
              <a:rPr lang="es-ES_tradnl" dirty="0"/>
              <a:t>Recomendar Música y Películas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13172A58-5F49-BF4C-BADA-24723B3BDE1B}"/>
              </a:ext>
            </a:extLst>
          </p:cNvPr>
          <p:cNvSpPr txBox="1"/>
          <p:nvPr/>
        </p:nvSpPr>
        <p:spPr>
          <a:xfrm>
            <a:off x="6328557" y="843207"/>
            <a:ext cx="4914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dirty="0"/>
              <a:t>Motores de Búsqueda</a:t>
            </a:r>
          </a:p>
          <a:p>
            <a:pPr>
              <a:lnSpc>
                <a:spcPct val="200000"/>
              </a:lnSpc>
            </a:pPr>
            <a:r>
              <a:rPr lang="es-ES_tradnl" dirty="0"/>
              <a:t>Reconocimiento de Imágenes</a:t>
            </a:r>
          </a:p>
          <a:p>
            <a:pPr>
              <a:lnSpc>
                <a:spcPct val="200000"/>
              </a:lnSpc>
            </a:pPr>
            <a:r>
              <a:rPr lang="es-ES_tradnl" dirty="0"/>
              <a:t>Reconocimiento de Emociones</a:t>
            </a:r>
          </a:p>
          <a:p>
            <a:pPr>
              <a:lnSpc>
                <a:spcPct val="200000"/>
              </a:lnSpc>
            </a:pPr>
            <a:r>
              <a:rPr lang="es-ES_tradnl" dirty="0"/>
              <a:t>Reconocimiento Facial</a:t>
            </a:r>
          </a:p>
          <a:p>
            <a:pPr>
              <a:lnSpc>
                <a:spcPct val="200000"/>
              </a:lnSpc>
            </a:pPr>
            <a:r>
              <a:rPr lang="es-ES_tradnl" dirty="0"/>
              <a:t>Dispositivo de casas inteligentes 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8C1118A3-124E-0E4E-96BD-BBE6762CC7D8}"/>
              </a:ext>
            </a:extLst>
          </p:cNvPr>
          <p:cNvSpPr txBox="1"/>
          <p:nvPr/>
        </p:nvSpPr>
        <p:spPr>
          <a:xfrm>
            <a:off x="5758404" y="858253"/>
            <a:ext cx="534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10</a:t>
            </a:r>
          </a:p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11</a:t>
            </a:r>
          </a:p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12</a:t>
            </a:r>
          </a:p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13</a:t>
            </a:r>
          </a:p>
          <a:p>
            <a:pPr algn="r">
              <a:lnSpc>
                <a:spcPct val="200000"/>
              </a:lnSpc>
            </a:pPr>
            <a:r>
              <a:rPr lang="en-US" b="1" dirty="0">
                <a:solidFill>
                  <a:srgbClr val="77D048"/>
                </a:solidFill>
              </a:rPr>
              <a:t>14</a:t>
            </a:r>
          </a:p>
          <a:p>
            <a:pPr algn="r">
              <a:lnSpc>
                <a:spcPct val="200000"/>
              </a:lnSpc>
            </a:pPr>
            <a:endParaRPr lang="en-US" b="1" dirty="0">
              <a:solidFill>
                <a:srgbClr val="77D048"/>
              </a:solidFill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E924AF7-F534-0441-9791-5911836F2693}"/>
              </a:ext>
            </a:extLst>
          </p:cNvPr>
          <p:cNvCxnSpPr>
            <a:cxnSpLocks/>
          </p:cNvCxnSpPr>
          <p:nvPr/>
        </p:nvCxnSpPr>
        <p:spPr>
          <a:xfrm>
            <a:off x="633613" y="5053710"/>
            <a:ext cx="4580071" cy="0"/>
          </a:xfrm>
          <a:prstGeom prst="line">
            <a:avLst/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2FEB502-8AE7-DA45-B22E-462A2C7DDC3F}"/>
              </a:ext>
            </a:extLst>
          </p:cNvPr>
          <p:cNvCxnSpPr>
            <a:cxnSpLocks/>
          </p:cNvCxnSpPr>
          <p:nvPr/>
        </p:nvCxnSpPr>
        <p:spPr>
          <a:xfrm>
            <a:off x="633613" y="5551016"/>
            <a:ext cx="4580071" cy="0"/>
          </a:xfrm>
          <a:prstGeom prst="line">
            <a:avLst/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E04F19E8-B88E-6C4D-945E-7FFA3FEAB3CA}"/>
              </a:ext>
            </a:extLst>
          </p:cNvPr>
          <p:cNvCxnSpPr>
            <a:cxnSpLocks/>
          </p:cNvCxnSpPr>
          <p:nvPr/>
        </p:nvCxnSpPr>
        <p:spPr>
          <a:xfrm>
            <a:off x="5991676" y="1474879"/>
            <a:ext cx="4580071" cy="0"/>
          </a:xfrm>
          <a:prstGeom prst="line">
            <a:avLst/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2A2A78AE-BBED-B44C-922F-38B1FA87D23D}"/>
              </a:ext>
            </a:extLst>
          </p:cNvPr>
          <p:cNvCxnSpPr>
            <a:cxnSpLocks/>
          </p:cNvCxnSpPr>
          <p:nvPr/>
        </p:nvCxnSpPr>
        <p:spPr>
          <a:xfrm>
            <a:off x="5991676" y="2068437"/>
            <a:ext cx="4580071" cy="0"/>
          </a:xfrm>
          <a:prstGeom prst="line">
            <a:avLst/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57DF10A-CBAC-1F49-99DB-94F4001BE7A4}"/>
              </a:ext>
            </a:extLst>
          </p:cNvPr>
          <p:cNvCxnSpPr>
            <a:cxnSpLocks/>
          </p:cNvCxnSpPr>
          <p:nvPr/>
        </p:nvCxnSpPr>
        <p:spPr>
          <a:xfrm>
            <a:off x="5991676" y="2597826"/>
            <a:ext cx="4580071" cy="0"/>
          </a:xfrm>
          <a:prstGeom prst="line">
            <a:avLst/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BBECFD-02F2-664E-BEEA-251EF41C4110}"/>
              </a:ext>
            </a:extLst>
          </p:cNvPr>
          <p:cNvCxnSpPr>
            <a:cxnSpLocks/>
          </p:cNvCxnSpPr>
          <p:nvPr/>
        </p:nvCxnSpPr>
        <p:spPr>
          <a:xfrm>
            <a:off x="5991676" y="3191384"/>
            <a:ext cx="4580071" cy="0"/>
          </a:xfrm>
          <a:prstGeom prst="line">
            <a:avLst/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">
            <a:extLst>
              <a:ext uri="{FF2B5EF4-FFF2-40B4-BE49-F238E27FC236}">
                <a16:creationId xmlns:a16="http://schemas.microsoft.com/office/drawing/2014/main" id="{3F4B7E44-AED3-E14F-8DFD-50A6AC0FADB5}"/>
              </a:ext>
            </a:extLst>
          </p:cNvPr>
          <p:cNvSpPr txBox="1"/>
          <p:nvPr/>
        </p:nvSpPr>
        <p:spPr>
          <a:xfrm>
            <a:off x="7061786" y="3987221"/>
            <a:ext cx="2205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https://www.youtube.com/ejemplos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4574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n 62">
            <a:extLst>
              <a:ext uri="{FF2B5EF4-FFF2-40B4-BE49-F238E27FC236}">
                <a16:creationId xmlns:a16="http://schemas.microsoft.com/office/drawing/2014/main" id="{20BA609B-E7D7-6549-AD94-71878E178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0" name="TextBox 6">
            <a:extLst>
              <a:ext uri="{FF2B5EF4-FFF2-40B4-BE49-F238E27FC236}">
                <a16:creationId xmlns:a16="http://schemas.microsoft.com/office/drawing/2014/main" id="{AF40767B-25AF-284E-89A9-F50FD3942AAF}"/>
              </a:ext>
            </a:extLst>
          </p:cNvPr>
          <p:cNvSpPr txBox="1"/>
          <p:nvPr/>
        </p:nvSpPr>
        <p:spPr>
          <a:xfrm>
            <a:off x="1290074" y="4733201"/>
            <a:ext cx="2019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 tooltip="WORCKET"/>
              </a:rPr>
              <a:t>https://youtu.be/worcketseleccion</a:t>
            </a:r>
            <a:endParaRPr lang="es-ES_tradnl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79F022-5343-0845-922B-0FE3FEEB569E}"/>
              </a:ext>
            </a:extLst>
          </p:cNvPr>
          <p:cNvSpPr/>
          <p:nvPr/>
        </p:nvSpPr>
        <p:spPr>
          <a:xfrm>
            <a:off x="732675" y="1055772"/>
            <a:ext cx="1800225" cy="728663"/>
          </a:xfrm>
          <a:prstGeom prst="rect">
            <a:avLst/>
          </a:prstGeom>
          <a:noFill/>
          <a:ln>
            <a:solidFill>
              <a:srgbClr val="77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Embeddings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(NLP)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81E32-D9B4-084A-A62B-75F7FE79D44E}"/>
              </a:ext>
            </a:extLst>
          </p:cNvPr>
          <p:cNvSpPr txBox="1"/>
          <p:nvPr/>
        </p:nvSpPr>
        <p:spPr>
          <a:xfrm>
            <a:off x="466227" y="1864723"/>
            <a:ext cx="240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Texto en vectores y construir redes neuronales.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BF8238-B680-8945-BAA9-E75DE5C23B4C}"/>
              </a:ext>
            </a:extLst>
          </p:cNvPr>
          <p:cNvSpPr/>
          <p:nvPr/>
        </p:nvSpPr>
        <p:spPr>
          <a:xfrm>
            <a:off x="3613987" y="1055771"/>
            <a:ext cx="1800225" cy="728663"/>
          </a:xfrm>
          <a:prstGeom prst="rect">
            <a:avLst/>
          </a:prstGeom>
          <a:noFill/>
          <a:ln>
            <a:solidFill>
              <a:srgbClr val="77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Speech Recognition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E2C14F-0D70-2047-94BC-8FB63FAA7582}"/>
              </a:ext>
            </a:extLst>
          </p:cNvPr>
          <p:cNvSpPr/>
          <p:nvPr/>
        </p:nvSpPr>
        <p:spPr>
          <a:xfrm>
            <a:off x="3366337" y="1832560"/>
            <a:ext cx="3034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Convertimos el audio a distintos tipos de matrices MFCC o </a:t>
            </a:r>
            <a:r>
              <a:rPr lang="es-ES_tradnl" sz="1400" dirty="0" err="1"/>
              <a:t>Mel-Spectogram</a:t>
            </a:r>
            <a:r>
              <a:rPr lang="es-ES_tradnl" sz="1400" dirty="0"/>
              <a:t> para luego usarlas para entrenar otras redes neuronales mas complejas.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19C163-E173-9446-BDE9-D33CD04AC805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32900" y="1420103"/>
            <a:ext cx="1081087" cy="1"/>
          </a:xfrm>
          <a:prstGeom prst="line">
            <a:avLst/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7EACDB-7DF4-DF4B-B954-08E892577944}"/>
              </a:ext>
            </a:extLst>
          </p:cNvPr>
          <p:cNvCxnSpPr/>
          <p:nvPr/>
        </p:nvCxnSpPr>
        <p:spPr>
          <a:xfrm>
            <a:off x="3073443" y="1420102"/>
            <a:ext cx="0" cy="2307433"/>
          </a:xfrm>
          <a:prstGeom prst="straightConnector1">
            <a:avLst/>
          </a:prstGeom>
          <a:ln>
            <a:solidFill>
              <a:srgbClr val="77D0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82F8DDB-B7B7-8245-8800-2587796D6D8B}"/>
              </a:ext>
            </a:extLst>
          </p:cNvPr>
          <p:cNvSpPr/>
          <p:nvPr/>
        </p:nvSpPr>
        <p:spPr>
          <a:xfrm>
            <a:off x="2361466" y="3199937"/>
            <a:ext cx="3102461" cy="10131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77D04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bg1"/>
                </a:solidFill>
              </a:rPr>
              <a:t>Recomendar Candidatos Oportunidades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3BBD37-3C98-BE4B-8368-0A172491F4D4}"/>
              </a:ext>
            </a:extLst>
          </p:cNvPr>
          <p:cNvSpPr/>
          <p:nvPr/>
        </p:nvSpPr>
        <p:spPr>
          <a:xfrm>
            <a:off x="7481888" y="1500392"/>
            <a:ext cx="1800225" cy="728663"/>
          </a:xfrm>
          <a:prstGeom prst="rect">
            <a:avLst/>
          </a:prstGeom>
          <a:noFill/>
          <a:ln>
            <a:solidFill>
              <a:srgbClr val="77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Face Recognition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57E27B-D889-B243-B4C5-5AF5609DBDF6}"/>
              </a:ext>
            </a:extLst>
          </p:cNvPr>
          <p:cNvSpPr/>
          <p:nvPr/>
        </p:nvSpPr>
        <p:spPr>
          <a:xfrm>
            <a:off x="7481887" y="3703080"/>
            <a:ext cx="1800225" cy="728663"/>
          </a:xfrm>
          <a:prstGeom prst="rect">
            <a:avLst/>
          </a:prstGeom>
          <a:noFill/>
          <a:ln>
            <a:solidFill>
              <a:srgbClr val="77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 Recognition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78A282-48C3-C948-9748-966FDEA62DAF}"/>
              </a:ext>
            </a:extLst>
          </p:cNvPr>
          <p:cNvSpPr/>
          <p:nvPr/>
        </p:nvSpPr>
        <p:spPr>
          <a:xfrm>
            <a:off x="7481889" y="4840814"/>
            <a:ext cx="1800225" cy="728663"/>
          </a:xfrm>
          <a:prstGeom prst="rect">
            <a:avLst/>
          </a:prstGeom>
          <a:noFill/>
          <a:ln>
            <a:solidFill>
              <a:srgbClr val="77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Chatbots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Asistente Virtual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F27D63-3111-624C-832B-F4A1DC7CC2EE}"/>
              </a:ext>
            </a:extLst>
          </p:cNvPr>
          <p:cNvSpPr/>
          <p:nvPr/>
        </p:nvSpPr>
        <p:spPr>
          <a:xfrm>
            <a:off x="7481887" y="2565347"/>
            <a:ext cx="1800225" cy="728663"/>
          </a:xfrm>
          <a:prstGeom prst="rect">
            <a:avLst/>
          </a:prstGeom>
          <a:noFill/>
          <a:ln>
            <a:solidFill>
              <a:srgbClr val="77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Sentiment Analysis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93052A-9BB5-7444-8DA4-DAF8CF2BA86C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 flipV="1">
            <a:off x="5463927" y="1864724"/>
            <a:ext cx="2017961" cy="1841805"/>
          </a:xfrm>
          <a:prstGeom prst="straightConnector1">
            <a:avLst/>
          </a:prstGeom>
          <a:ln>
            <a:solidFill>
              <a:srgbClr val="77D0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AC47E51-1DD5-F244-88AE-164E290BBF9B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5463927" y="2929679"/>
            <a:ext cx="2017960" cy="776850"/>
          </a:xfrm>
          <a:prstGeom prst="straightConnector1">
            <a:avLst/>
          </a:prstGeom>
          <a:ln>
            <a:solidFill>
              <a:srgbClr val="77D0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DD9A55-2256-FD48-B0A8-A0FDD407DA3A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5463927" y="3706529"/>
            <a:ext cx="2017960" cy="360883"/>
          </a:xfrm>
          <a:prstGeom prst="straightConnector1">
            <a:avLst/>
          </a:prstGeom>
          <a:ln>
            <a:solidFill>
              <a:srgbClr val="77D0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AFECEC0-F4FB-5B45-9E13-A2D8B1242C9B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>
            <a:off x="5463927" y="3706529"/>
            <a:ext cx="2017962" cy="1498617"/>
          </a:xfrm>
          <a:prstGeom prst="straightConnector1">
            <a:avLst/>
          </a:prstGeom>
          <a:ln>
            <a:solidFill>
              <a:srgbClr val="77D0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>
            <a:extLst>
              <a:ext uri="{FF2B5EF4-FFF2-40B4-BE49-F238E27FC236}">
                <a16:creationId xmlns:a16="http://schemas.microsoft.com/office/drawing/2014/main" id="{1BC7F34E-10A8-884D-85A3-B63D990A5183}"/>
              </a:ext>
            </a:extLst>
          </p:cNvPr>
          <p:cNvSpPr/>
          <p:nvPr/>
        </p:nvSpPr>
        <p:spPr>
          <a:xfrm>
            <a:off x="9566135" y="1420102"/>
            <a:ext cx="450543" cy="5312005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77D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0DB054-CCF6-4D45-8D03-AD0128675706}"/>
              </a:ext>
            </a:extLst>
          </p:cNvPr>
          <p:cNvSpPr txBox="1"/>
          <p:nvPr/>
        </p:nvSpPr>
        <p:spPr>
          <a:xfrm>
            <a:off x="9976405" y="1731662"/>
            <a:ext cx="2157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77D048"/>
                </a:solidFill>
              </a:rPr>
              <a:t>1. </a:t>
            </a:r>
            <a:r>
              <a:rPr lang="es-ES_tradnl" dirty="0"/>
              <a:t>Mejora en la calidad de perfiles</a:t>
            </a:r>
          </a:p>
          <a:p>
            <a:r>
              <a:rPr lang="es-ES_tradnl" dirty="0"/>
              <a:t> y oportunidades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9481B4-9831-894D-8DB6-E8C9696F9E4D}"/>
              </a:ext>
            </a:extLst>
          </p:cNvPr>
          <p:cNvSpPr txBox="1"/>
          <p:nvPr/>
        </p:nvSpPr>
        <p:spPr>
          <a:xfrm>
            <a:off x="9942130" y="3733000"/>
            <a:ext cx="200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77D048"/>
                </a:solidFill>
              </a:rPr>
              <a:t>3. </a:t>
            </a:r>
            <a:r>
              <a:rPr lang="es-ES_tradnl" dirty="0"/>
              <a:t>Elimina la rotación Temprana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41C90A-3D94-F843-BD14-177937852681}"/>
              </a:ext>
            </a:extLst>
          </p:cNvPr>
          <p:cNvSpPr txBox="1"/>
          <p:nvPr/>
        </p:nvSpPr>
        <p:spPr>
          <a:xfrm>
            <a:off x="9958171" y="2910361"/>
            <a:ext cx="183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77D048"/>
                </a:solidFill>
              </a:rPr>
              <a:t>2. </a:t>
            </a:r>
            <a:r>
              <a:rPr lang="es-ES_tradnl" dirty="0"/>
              <a:t>Reducción de tiempos en +60%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B0D4C9-68E9-B745-BD8C-A532AF9167CB}"/>
              </a:ext>
            </a:extLst>
          </p:cNvPr>
          <p:cNvSpPr txBox="1"/>
          <p:nvPr/>
        </p:nvSpPr>
        <p:spPr>
          <a:xfrm>
            <a:off x="9939340" y="4603766"/>
            <a:ext cx="200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77D048"/>
                </a:solidFill>
              </a:rPr>
              <a:t>4. </a:t>
            </a:r>
            <a:r>
              <a:rPr lang="es-ES_tradnl" dirty="0"/>
              <a:t>Gran reducción de la rotación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D03E83-E3A0-B745-8D61-AED4A93F0EF7}"/>
              </a:ext>
            </a:extLst>
          </p:cNvPr>
          <p:cNvSpPr txBox="1"/>
          <p:nvPr/>
        </p:nvSpPr>
        <p:spPr>
          <a:xfrm>
            <a:off x="9956632" y="5480569"/>
            <a:ext cx="200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77D048"/>
                </a:solidFill>
              </a:rPr>
              <a:t>5. </a:t>
            </a:r>
            <a:r>
              <a:rPr lang="es-ES_tradnl" dirty="0"/>
              <a:t>Gran reducción de Costos</a:t>
            </a:r>
          </a:p>
        </p:txBody>
      </p:sp>
      <p:sp>
        <p:nvSpPr>
          <p:cNvPr id="26" name="Shape 146">
            <a:extLst>
              <a:ext uri="{FF2B5EF4-FFF2-40B4-BE49-F238E27FC236}">
                <a16:creationId xmlns:a16="http://schemas.microsoft.com/office/drawing/2014/main" id="{CC98A183-A4BC-6744-B4F7-7B6CDF4FD577}"/>
              </a:ext>
            </a:extLst>
          </p:cNvPr>
          <p:cNvSpPr/>
          <p:nvPr/>
        </p:nvSpPr>
        <p:spPr>
          <a:xfrm>
            <a:off x="836422" y="225801"/>
            <a:ext cx="7355354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338835">
              <a:defRPr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100" b="1" dirty="0">
                <a:latin typeface="Avenir Book"/>
                <a:sym typeface="Avenir Book"/>
              </a:rPr>
              <a:t>WORCKET</a:t>
            </a:r>
            <a:r>
              <a:rPr lang="en-US" sz="2100" dirty="0">
                <a:latin typeface="Avenir Book"/>
                <a:sym typeface="Avenir Book"/>
              </a:rPr>
              <a:t>: </a:t>
            </a:r>
            <a:r>
              <a:rPr lang="en-US" sz="2100" b="1" dirty="0">
                <a:latin typeface="Avenir Book"/>
                <a:sym typeface="Avenir Book"/>
              </a:rPr>
              <a:t>AI</a:t>
            </a:r>
            <a:r>
              <a:rPr lang="en-US" sz="2100" dirty="0">
                <a:latin typeface="Avenir Book"/>
                <a:sym typeface="Avenir Book"/>
              </a:rPr>
              <a:t> ORIENTADA AL PROCESO DE SELECCIÓN</a:t>
            </a:r>
            <a:endParaRPr lang="en-US" sz="21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BC420DAE-8851-3F40-A24E-4282D598DEC8}"/>
              </a:ext>
            </a:extLst>
          </p:cNvPr>
          <p:cNvSpPr/>
          <p:nvPr/>
        </p:nvSpPr>
        <p:spPr>
          <a:xfrm>
            <a:off x="7317038" y="5871711"/>
            <a:ext cx="2054828" cy="728663"/>
          </a:xfrm>
          <a:prstGeom prst="rect">
            <a:avLst/>
          </a:prstGeom>
          <a:noFill/>
          <a:ln>
            <a:solidFill>
              <a:srgbClr val="77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Big data /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Skillgaps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Lifelong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Learning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Straight Arrow Connector 30">
            <a:extLst>
              <a:ext uri="{FF2B5EF4-FFF2-40B4-BE49-F238E27FC236}">
                <a16:creationId xmlns:a16="http://schemas.microsoft.com/office/drawing/2014/main" id="{BB26902A-A8B0-8342-BCF8-FEFDEDD79FB8}"/>
              </a:ext>
            </a:extLst>
          </p:cNvPr>
          <p:cNvCxnSpPr>
            <a:cxnSpLocks/>
            <a:stCxn id="17" idx="3"/>
            <a:endCxn id="32" idx="1"/>
          </p:cNvCxnSpPr>
          <p:nvPr/>
        </p:nvCxnSpPr>
        <p:spPr>
          <a:xfrm>
            <a:off x="5463927" y="3706529"/>
            <a:ext cx="1853111" cy="2529514"/>
          </a:xfrm>
          <a:prstGeom prst="straightConnector1">
            <a:avLst/>
          </a:prstGeom>
          <a:ln>
            <a:solidFill>
              <a:srgbClr val="77D0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02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5697825-11F2-8F47-BF95-7B63A0918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8CBBE-0325-4F4C-89DF-86FBCFB99D85}"/>
              </a:ext>
            </a:extLst>
          </p:cNvPr>
          <p:cNvSpPr txBox="1"/>
          <p:nvPr/>
        </p:nvSpPr>
        <p:spPr>
          <a:xfrm>
            <a:off x="988381" y="0"/>
            <a:ext cx="3338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</a:t>
            </a:r>
            <a:r>
              <a:rPr lang="en-US" sz="4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Preguntas</a:t>
            </a:r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es-AR" sz="4000" dirty="0"/>
              <a:t> </a:t>
            </a:r>
          </a:p>
          <a:p>
            <a:pPr>
              <a:lnSpc>
                <a:spcPct val="150000"/>
              </a:lnSpc>
            </a:pPr>
            <a:r>
              <a:rPr lang="es-AR" sz="4000" dirty="0"/>
              <a:t>🙋🏻 🙋🏻‍♂️🤔</a:t>
            </a:r>
            <a:endParaRPr lang="en-US" sz="4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8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2ADF77E-426D-E24B-9E0D-AB8AD12B6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8CBBE-0325-4F4C-89DF-86FBCFB99D85}"/>
              </a:ext>
            </a:extLst>
          </p:cNvPr>
          <p:cNvSpPr txBox="1"/>
          <p:nvPr/>
        </p:nvSpPr>
        <p:spPr>
          <a:xfrm>
            <a:off x="988381" y="0"/>
            <a:ext cx="3338637" cy="1851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¡GRACIAS!</a:t>
            </a:r>
          </a:p>
          <a:p>
            <a:pPr>
              <a:lnSpc>
                <a:spcPct val="150000"/>
              </a:lnSpc>
            </a:pPr>
            <a:r>
              <a:rPr lang="es-AR" sz="4000" dirty="0"/>
              <a:t>😊👍</a:t>
            </a:r>
            <a:endParaRPr lang="en-US" sz="4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B40A561-E3DE-1347-9233-56D13EC07421}"/>
              </a:ext>
            </a:extLst>
          </p:cNvPr>
          <p:cNvSpPr txBox="1"/>
          <p:nvPr/>
        </p:nvSpPr>
        <p:spPr>
          <a:xfrm>
            <a:off x="817900" y="2458539"/>
            <a:ext cx="3204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gonzaloa@worcket.com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0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4641</TotalTime>
  <Words>263</Words>
  <Application>Microsoft Macintosh PowerPoint</Application>
  <PresentationFormat>Panorámica</PresentationFormat>
  <Paragraphs>78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Avenir Book</vt:lpstr>
      <vt:lpstr>Avenir Heavy</vt:lpstr>
      <vt:lpstr>Avenir Roman</vt:lpstr>
      <vt:lpstr>Calibri</vt:lpstr>
      <vt:lpstr>Calibri Light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Gonzalo Aguero</dc:creator>
  <cp:lastModifiedBy>Usuario de Microsoft Office</cp:lastModifiedBy>
  <cp:revision>88</cp:revision>
  <dcterms:created xsi:type="dcterms:W3CDTF">2018-10-26T15:14:22Z</dcterms:created>
  <dcterms:modified xsi:type="dcterms:W3CDTF">2018-10-30T18:37:05Z</dcterms:modified>
</cp:coreProperties>
</file>