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02" r:id="rId3"/>
    <p:sldId id="376" r:id="rId4"/>
    <p:sldId id="378" r:id="rId5"/>
    <p:sldId id="377" r:id="rId6"/>
    <p:sldId id="382" r:id="rId7"/>
    <p:sldId id="415" r:id="rId8"/>
    <p:sldId id="390" r:id="rId9"/>
    <p:sldId id="421" r:id="rId10"/>
    <p:sldId id="417" r:id="rId11"/>
    <p:sldId id="418" r:id="rId12"/>
    <p:sldId id="419" r:id="rId13"/>
    <p:sldId id="420" r:id="rId14"/>
    <p:sldId id="392" r:id="rId15"/>
    <p:sldId id="422" r:id="rId16"/>
    <p:sldId id="402" r:id="rId17"/>
    <p:sldId id="423" r:id="rId18"/>
    <p:sldId id="425" r:id="rId19"/>
    <p:sldId id="426" r:id="rId20"/>
    <p:sldId id="428" r:id="rId21"/>
    <p:sldId id="427" r:id="rId22"/>
    <p:sldId id="432" r:id="rId23"/>
    <p:sldId id="433" r:id="rId24"/>
    <p:sldId id="434" r:id="rId25"/>
    <p:sldId id="440" r:id="rId26"/>
    <p:sldId id="441" r:id="rId2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8" userDrawn="1">
          <p15:clr>
            <a:srgbClr val="A4A3A4"/>
          </p15:clr>
        </p15:guide>
        <p15:guide id="2" pos="4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hm Andreas - Chicago-MRAm" initials="RA-C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C000"/>
    <a:srgbClr val="DD9D00"/>
    <a:srgbClr val="F64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414" autoAdjust="0"/>
  </p:normalViewPr>
  <p:slideViewPr>
    <p:cSldViewPr snapToGrid="0">
      <p:cViewPr>
        <p:scale>
          <a:sx n="70" d="100"/>
          <a:sy n="70" d="100"/>
        </p:scale>
        <p:origin x="804" y="120"/>
      </p:cViewPr>
      <p:guideLst>
        <p:guide orient="horz" pos="3768"/>
        <p:guide pos="408"/>
      </p:guideLst>
    </p:cSldViewPr>
  </p:slideViewPr>
  <p:outlineViewPr>
    <p:cViewPr>
      <p:scale>
        <a:sx n="33" d="100"/>
        <a:sy n="33" d="100"/>
      </p:scale>
      <p:origin x="0" y="-3245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solidFill>
                  <a:schemeClr val="tx1"/>
                </a:solidFill>
                <a:effectLst/>
                <a:latin typeface="+mj-lt"/>
              </a:rPr>
              <a:t>Index a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effectLst/>
                <a:latin typeface="+mj-lt"/>
              </a:rPr>
              <a:t>nivel</a:t>
            </a:r>
            <a:r>
              <a:rPr lang="en-US" sz="1400" b="0" i="0" u="none" strike="noStrike" baseline="0" dirty="0">
                <a:solidFill>
                  <a:schemeClr val="tx1"/>
                </a:solidFill>
                <a:effectLst/>
                <a:latin typeface="+mj-lt"/>
              </a:rPr>
              <a:t> de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effectLst/>
                <a:latin typeface="+mj-lt"/>
              </a:rPr>
              <a:t>partido</a:t>
            </a:r>
            <a:r>
              <a:rPr lang="en-US" sz="1400" b="0" i="0" u="none" strike="noStrike" baseline="0" dirty="0">
                <a:solidFill>
                  <a:schemeClr val="tx1"/>
                </a:solidFill>
                <a:effectLst/>
                <a:latin typeface="+mj-lt"/>
              </a:rPr>
              <a:t>/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effectLst/>
                <a:latin typeface="+mj-lt"/>
              </a:rPr>
              <a:t>departamento</a:t>
            </a:r>
            <a:endParaRPr lang="en-US" sz="1400" i="0" dirty="0">
              <a:solidFill>
                <a:schemeClr val="tx1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21075650860611361"/>
          <c:y val="2.4176683967907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Trigger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Yr1</c:v>
                </c:pt>
                <c:pt idx="1">
                  <c:v>Yr2</c:v>
                </c:pt>
                <c:pt idx="2">
                  <c:v>Yr3</c:v>
                </c:pt>
                <c:pt idx="3">
                  <c:v>Yr4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0.54</c:v>
                </c:pt>
                <c:pt idx="1">
                  <c:v>0.54</c:v>
                </c:pt>
                <c:pt idx="2">
                  <c:v>0.54</c:v>
                </c:pt>
                <c:pt idx="3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7C-42AD-9431-4B31BDD0307B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S4 Index</c:v>
                </c:pt>
              </c:strCache>
            </c:strRef>
          </c:tx>
          <c:spPr>
            <a:ln w="12700" cap="rnd">
              <a:solidFill>
                <a:srgbClr val="EB82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Yr1</c:v>
                </c:pt>
                <c:pt idx="1">
                  <c:v>Yr2</c:v>
                </c:pt>
                <c:pt idx="2">
                  <c:v>Yr3</c:v>
                </c:pt>
                <c:pt idx="3">
                  <c:v>Yr4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0.67</c:v>
                </c:pt>
                <c:pt idx="1">
                  <c:v>0.59</c:v>
                </c:pt>
                <c:pt idx="2">
                  <c:v>0.34</c:v>
                </c:pt>
                <c:pt idx="3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7C-42AD-9431-4B31BDD03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64570448"/>
        <c:axId val="-1564568400"/>
      </c:lineChart>
      <c:catAx>
        <c:axId val="-156457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64568400"/>
        <c:crosses val="autoZero"/>
        <c:auto val="1"/>
        <c:lblAlgn val="ctr"/>
        <c:lblOffset val="100"/>
        <c:noMultiLvlLbl val="0"/>
      </c:catAx>
      <c:valAx>
        <c:axId val="-1564568400"/>
        <c:scaling>
          <c:orientation val="minMax"/>
          <c:max val="0.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6457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E65A1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5960614983260299"/>
          <c:y val="0.35144712682955198"/>
          <c:w val="0.22454633899615001"/>
          <c:h val="0.27313053473938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C0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0.83006</cdr:x>
      <cdr:y>0.61288</cdr:y>
    </cdr:from>
    <cdr:to>
      <cdr:x>0.94879</cdr:x>
      <cdr:y>0.71284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91202" y="1931663"/>
          <a:ext cx="570893" cy="315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>
              <a:solidFill>
                <a:schemeClr val="accent6">
                  <a:lumMod val="75000"/>
                </a:schemeClr>
              </a:solidFill>
            </a:rPr>
            <a:t>Pago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Dosis" panose="02010503020202060003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Dosis" panose="02010503020202060003" pitchFamily="50" charset="0"/>
              </a:defRPr>
            </a:lvl1pPr>
          </a:lstStyle>
          <a:p>
            <a:fld id="{0729FC35-DCCA-49BE-80F4-78864E2674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Dosis" panose="02010503020202060003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Dosis" panose="02010503020202060003" pitchFamily="50" charset="0"/>
              </a:defRPr>
            </a:lvl1pPr>
          </a:lstStyle>
          <a:p>
            <a:fld id="{C0CBB579-9E3C-4CDC-A801-A9C4495D1C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5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anose="02010503020202060003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anose="02010503020202060003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anose="02010503020202060003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anose="02010503020202060003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anose="02010503020202060003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Data &amp; Plant Physiology</a:t>
            </a:r>
          </a:p>
          <a:p>
            <a:r>
              <a:rPr lang="en-US" dirty="0"/>
              <a:t>Big Data &amp; Agronomics</a:t>
            </a:r>
          </a:p>
          <a:p>
            <a:r>
              <a:rPr lang="en-US" dirty="0"/>
              <a:t>Smart Risk Management</a:t>
            </a:r>
          </a:p>
          <a:p>
            <a:r>
              <a:rPr lang="en-US" dirty="0"/>
              <a:t>Smart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6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1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7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5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55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84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35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A2A1E-9551-4308-BAED-AED5ABC2D2C3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62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Data &amp; Plant Physiology</a:t>
            </a:r>
          </a:p>
          <a:p>
            <a:r>
              <a:rPr lang="en-US" dirty="0"/>
              <a:t>Big Data &amp; Agronomics</a:t>
            </a:r>
          </a:p>
          <a:p>
            <a:r>
              <a:rPr lang="en-US" dirty="0"/>
              <a:t>Smart Risk Management</a:t>
            </a:r>
          </a:p>
          <a:p>
            <a:r>
              <a:rPr lang="en-US" dirty="0"/>
              <a:t>Smart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BB579-9E3C-4CDC-A801-A9C4495D1CE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4AE10ECD-D912-48D0-A192-B5B7611096A8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F6F17BCE-29A7-4D8E-B801-BCF02717426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7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5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9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214423"/>
            <a:ext cx="11279716" cy="47307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56217" y="6457185"/>
            <a:ext cx="7670800" cy="376239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Classification: INTERNAL USE ONLY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1201" y="4445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ENTER 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278228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2300" b="1" cap="none"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0140659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417" y="1211265"/>
            <a:ext cx="5537200" cy="473075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9" y="1211265"/>
            <a:ext cx="5539316" cy="473075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Classification: INTERNAL USE ONLY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1201" y="4445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ENTER 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5551596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3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Dosis" panose="02010503020202060003" pitchFamily="50" charset="0"/>
                <a:ea typeface="+mn-ea"/>
                <a:cs typeface="+mn-cs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anchor="ctr" anchorCtr="0"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Classification: INTERNAL USE ONLY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1201" y="4445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ENTER 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1467374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Classification: INTERNAL USE ONLY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11201" y="4445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ENTER 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2764348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Classification: INTERNAL USE ONLY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11201" y="4445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ENTER 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447697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85900"/>
            <a:ext cx="6815667" cy="464026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626469"/>
                </a:solidFill>
              </a:rPr>
              <a:t>Classification: INTERNAL USE ONLY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1201" y="4445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ENTER 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796836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300" b="1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57299"/>
            <a:ext cx="7315200" cy="3470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de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626469"/>
                </a:solidFill>
              </a:rPr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26402119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28"/>
          <p:cNvSpPr txBox="1">
            <a:spLocks/>
          </p:cNvSpPr>
          <p:nvPr userDrawn="1"/>
        </p:nvSpPr>
        <p:spPr>
          <a:xfrm>
            <a:off x="8596044" y="63661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Dosis" panose="02010503020202060003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C2A304-5DFA-4754-A488-6FFD6ACE24D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3" y="180753"/>
            <a:ext cx="10694581" cy="56631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3" y="1137684"/>
            <a:ext cx="10715847" cy="50392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28 Imagen" descr="Cuadro2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0" y="212083"/>
            <a:ext cx="503753" cy="50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501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 Frame: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524000" y="3090446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62801E"/>
                </a:solidFill>
                <a:latin typeface="Dosis" panose="02010503020202060003" pitchFamily="50" charset="0"/>
              </a:rPr>
              <a:t>Keep content within the guide lines</a:t>
            </a:r>
          </a:p>
        </p:txBody>
      </p:sp>
      <p:cxnSp>
        <p:nvCxnSpPr>
          <p:cNvPr id="4" name="Straight Arrow Connector 3"/>
          <p:cNvCxnSpPr/>
          <p:nvPr userDrawn="1"/>
        </p:nvCxnSpPr>
        <p:spPr>
          <a:xfrm flipH="1">
            <a:off x="609600" y="3429000"/>
            <a:ext cx="16573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 userDrawn="1"/>
        </p:nvCxnSpPr>
        <p:spPr>
          <a:xfrm>
            <a:off x="9925050" y="3429000"/>
            <a:ext cx="16573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838200" y="4512583"/>
            <a:ext cx="10515600" cy="163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prstClr val="black"/>
                </a:solidFill>
                <a:latin typeface="Dosis" panose="02010503020202060003" pitchFamily="50" charset="0"/>
              </a:rPr>
              <a:t>Slide master templates have content boxes built within the safe guides by default.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8200" y="839450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Dosis" panose="02010503020202060003" pitchFamily="50" charset="0"/>
              </a:rPr>
              <a:t>Keep content within the red box for safe display on televisions and projectors.</a:t>
            </a:r>
          </a:p>
        </p:txBody>
      </p:sp>
    </p:spTree>
    <p:extLst>
      <p:ext uri="{BB962C8B-B14F-4D97-AF65-F5344CB8AC3E}">
        <p14:creationId xmlns:p14="http://schemas.microsoft.com/office/powerpoint/2010/main" val="32222417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18" y="88900"/>
            <a:ext cx="11271249" cy="812800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626469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10609831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fld id="{4AE10ECD-D912-48D0-A192-B5B7611096A8}" type="datetimeFigureOut">
              <a:rPr lang="en-US" smtClean="0">
                <a:solidFill>
                  <a:srgbClr val="626469"/>
                </a:solidFill>
              </a:rPr>
              <a:pPr/>
              <a:t>11/2/2017</a:t>
            </a:fld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fld id="{F6F17BCE-29A7-4D8E-B801-BCF027174262}" type="slidenum">
              <a:rPr lang="en-US" smtClean="0">
                <a:solidFill>
                  <a:srgbClr val="626469"/>
                </a:solidFill>
              </a:rPr>
              <a:pPr/>
              <a:t>‹Nº›</a:t>
            </a:fld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94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fld id="{4AE10ECD-D912-48D0-A192-B5B7611096A8}" type="datetimeFigureOut">
              <a:rPr lang="en-US" smtClean="0">
                <a:solidFill>
                  <a:srgbClr val="626469"/>
                </a:solidFill>
              </a:rPr>
              <a:pPr/>
              <a:t>11/2/2017</a:t>
            </a:fld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fld id="{F6F17BCE-29A7-4D8E-B801-BCF027174262}" type="slidenum">
              <a:rPr lang="en-US" smtClean="0">
                <a:solidFill>
                  <a:srgbClr val="626469"/>
                </a:solidFill>
              </a:rPr>
              <a:pPr/>
              <a:t>‹Nº›</a:t>
            </a:fld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fld id="{4AE10ECD-D912-48D0-A192-B5B7611096A8}" type="datetimeFigureOut">
              <a:rPr lang="en-US" smtClean="0">
                <a:solidFill>
                  <a:srgbClr val="626469"/>
                </a:solidFill>
              </a:rPr>
              <a:pPr/>
              <a:t>11/2/2017</a:t>
            </a:fld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Dosis" panose="02010503020202060003" pitchFamily="50" charset="0"/>
              </a:defRPr>
            </a:lvl1pPr>
          </a:lstStyle>
          <a:p>
            <a:fld id="{F6F17BCE-29A7-4D8E-B801-BCF027174262}" type="slidenum">
              <a:rPr lang="en-US" smtClean="0">
                <a:solidFill>
                  <a:srgbClr val="626469"/>
                </a:solidFill>
              </a:rPr>
              <a:pPr/>
              <a:t>‹Nº›</a:t>
            </a:fld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1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5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0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0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7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68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0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0ECD-D912-48D0-A192-B5B7611096A8}" type="datetimeFigureOut">
              <a:rPr lang="en-US" smtClean="0"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7BCE-29A7-4D8E-B801-BCF0271742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4AE10ECD-D912-48D0-A192-B5B7611096A8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6F17BCE-29A7-4D8E-B801-BCF02717426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2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yngentaBottomBa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3350" y="6400800"/>
            <a:ext cx="12458700" cy="735068"/>
          </a:xfrm>
          <a:prstGeom prst="rect">
            <a:avLst/>
          </a:prstGeom>
        </p:spPr>
      </p:pic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7419" y="1211265"/>
            <a:ext cx="11279716" cy="473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/>
              <a:t>Textmasterformate durch Klicken bearbeiten</a:t>
            </a:r>
          </a:p>
          <a:p>
            <a:pPr lvl="1"/>
            <a:r>
              <a:rPr lang="de-DE" altLang="en-US" dirty="0"/>
              <a:t>Zweite Ebene</a:t>
            </a:r>
          </a:p>
          <a:p>
            <a:pPr lvl="2"/>
            <a:r>
              <a:rPr lang="de-DE" altLang="en-US" dirty="0"/>
              <a:t>Dritte Ebene</a:t>
            </a:r>
          </a:p>
          <a:p>
            <a:pPr lvl="3"/>
            <a:r>
              <a:rPr lang="de-DE" altLang="en-US" dirty="0"/>
              <a:t>Vierte Ebene</a:t>
            </a:r>
          </a:p>
          <a:p>
            <a:pPr lvl="4"/>
            <a:r>
              <a:rPr lang="de-DE" altLang="en-US" dirty="0"/>
              <a:t>Fünfte Ebene</a:t>
            </a:r>
            <a:endParaRPr lang="en-US" alt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5300" y="6533080"/>
            <a:ext cx="7670800" cy="37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8" rIns="91436" bIns="45718" numCol="1" anchor="ctr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600"/>
              </a:spcAft>
              <a:tabLst>
                <a:tab pos="441304" algn="l"/>
              </a:tabLst>
              <a:defRPr sz="800" b="0">
                <a:solidFill>
                  <a:schemeClr val="bg1"/>
                </a:solidFill>
                <a:latin typeface="Dosis" panose="02010503020202060003" pitchFamily="50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Classification: INTERNAL USE ONLY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228600"/>
            <a:ext cx="152400" cy="685800"/>
          </a:xfrm>
          <a:prstGeom prst="rect">
            <a:avLst/>
          </a:prstGeom>
          <a:solidFill>
            <a:schemeClr val="accent2"/>
          </a:solidFill>
          <a:ln w="6350" cap="flat" cmpd="sng" algn="ctr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1000" dirty="0">
              <a:solidFill>
                <a:srgbClr val="626469"/>
              </a:solidFill>
              <a:latin typeface="Dosis" panose="02010503020202060003" pitchFamily="50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228600"/>
            <a:ext cx="11963400" cy="685800"/>
          </a:xfrm>
          <a:prstGeom prst="rect">
            <a:avLst/>
          </a:prstGeom>
          <a:solidFill>
            <a:schemeClr val="tx2">
              <a:alpha val="85000"/>
            </a:schemeClr>
          </a:solidFill>
          <a:ln w="6350" cap="flat" cmpd="sng" algn="ctr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1000" dirty="0">
              <a:solidFill>
                <a:srgbClr val="626469"/>
              </a:solidFill>
              <a:latin typeface="Dosis" panose="0201050302020206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9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wipe dir="r"/>
  </p:transition>
  <p:hf sldNum="0" hdr="0" dt="0"/>
  <p:txStyles>
    <p:titleStyle>
      <a:lvl1pPr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2pPr>
      <a:lvl3pPr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3pPr>
      <a:lvl4pPr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4pPr>
      <a:lvl5pPr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5pPr>
      <a:lvl6pPr marL="457178"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6pPr>
      <a:lvl7pPr marL="914354"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7pPr>
      <a:lvl8pPr marL="1371532"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8pPr>
      <a:lvl9pPr marL="1828709" algn="l" defTabSz="95721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9pPr>
    </p:titleStyle>
    <p:bodyStyle>
      <a:lvl1pPr marL="285737" indent="-285737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2000">
          <a:solidFill>
            <a:schemeClr val="tx1"/>
          </a:solidFill>
          <a:latin typeface="Dosis" panose="02010503020202060003" pitchFamily="50" charset="0"/>
          <a:ea typeface="+mn-ea"/>
          <a:cs typeface="+mn-cs"/>
        </a:defRPr>
      </a:lvl1pPr>
      <a:lvl2pPr marL="676242" indent="-276212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Dosis" panose="02010503020202060003" pitchFamily="50" charset="0"/>
        </a:defRPr>
      </a:lvl2pPr>
      <a:lvl3pPr marL="1144530" indent="-287323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Dosis" panose="02010503020202060003" pitchFamily="50" charset="0"/>
        </a:defRPr>
      </a:lvl3pPr>
      <a:lvl4pPr marL="1619170" indent="-295259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Dosis" panose="02010503020202060003" pitchFamily="50" charset="0"/>
        </a:defRPr>
      </a:lvl4pPr>
      <a:lvl5pPr marL="2093809" indent="-295259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Dosis" panose="02010503020202060003" pitchFamily="50" charset="0"/>
        </a:defRPr>
      </a:lvl5pPr>
      <a:lvl6pPr marL="2550987" indent="-295259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008163" indent="-295259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65340" indent="-295259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922517" indent="-295259" algn="l" defTabSz="957215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7.jpeg"/><Relationship Id="rId4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3.png"/><Relationship Id="rId4" Type="http://schemas.openxmlformats.org/officeDocument/2006/relationships/image" Target="../media/image69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12" Type="http://schemas.openxmlformats.org/officeDocument/2006/relationships/image" Target="../media/image42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wmf"/><Relationship Id="rId4" Type="http://schemas.openxmlformats.org/officeDocument/2006/relationships/image" Target="../media/image74.png"/><Relationship Id="rId9" Type="http://schemas.openxmlformats.org/officeDocument/2006/relationships/image" Target="../media/image7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5" Type="http://schemas.openxmlformats.org/officeDocument/2006/relationships/image" Target="../media/image93.png"/><Relationship Id="rId10" Type="http://schemas.openxmlformats.org/officeDocument/2006/relationships/image" Target="../media/image75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100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11" Type="http://schemas.openxmlformats.org/officeDocument/2006/relationships/image" Target="../media/image33.png"/><Relationship Id="rId5" Type="http://schemas.openxmlformats.org/officeDocument/2006/relationships/image" Target="../media/image1.png"/><Relationship Id="rId10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insights.com/blog/agriculture-tech-market-map-company-list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hyperlink" Target="https://www.forbes.com/sites/maggiemcgrath/2017/06/28/the-25-most-innovative-ag-tech-startups/#593fc5ff488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tiff"/><Relationship Id="rId11" Type="http://schemas.openxmlformats.org/officeDocument/2006/relationships/image" Target="../media/image15.png"/><Relationship Id="rId5" Type="http://schemas.openxmlformats.org/officeDocument/2006/relationships/image" Target="../media/image11.tiff"/><Relationship Id="rId10" Type="http://schemas.openxmlformats.org/officeDocument/2006/relationships/image" Target="../media/image14.tiff"/><Relationship Id="rId4" Type="http://schemas.openxmlformats.org/officeDocument/2006/relationships/image" Target="../media/image10.w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26" Type="http://schemas.openxmlformats.org/officeDocument/2006/relationships/image" Target="../media/image44.png"/><Relationship Id="rId3" Type="http://schemas.openxmlformats.org/officeDocument/2006/relationships/image" Target="../media/image22.jpe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93763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04" y="1067432"/>
            <a:ext cx="1757796" cy="175779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8DA55E0-C0BA-4907-A571-0475DB77A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4477" y="3044898"/>
            <a:ext cx="9144000" cy="170017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cs typeface="Lato" panose="020F0502020204030203" pitchFamily="34" charset="0"/>
              </a:rPr>
              <a:t>Derisking Food Production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183E13F-7351-48A4-BD4E-057D4FE22F56}"/>
              </a:ext>
            </a:extLst>
          </p:cNvPr>
          <p:cNvSpPr txBox="1"/>
          <p:nvPr/>
        </p:nvSpPr>
        <p:spPr>
          <a:xfrm>
            <a:off x="1753027" y="3964756"/>
            <a:ext cx="93154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Coberturas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satelitales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para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transferir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el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riesgo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productivo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a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los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mercados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financieros</a:t>
            </a:r>
            <a:endParaRPr lang="en-US" sz="2800" b="1" dirty="0">
              <a:latin typeface="+mj-lt"/>
              <a:ea typeface="Dosis" charset="0"/>
              <a:cs typeface="Dosis" charset="0"/>
            </a:endParaRPr>
          </a:p>
          <a:p>
            <a:pPr algn="ctr"/>
            <a:endParaRPr lang="es-AR" b="1" dirty="0">
              <a:latin typeface="+mj-lt"/>
              <a:ea typeface="Dosis" charset="0"/>
              <a:cs typeface="Dosis" charset="0"/>
            </a:endParaRPr>
          </a:p>
          <a:p>
            <a:pPr algn="ctr"/>
            <a:r>
              <a:rPr lang="es-AR" b="1" dirty="0" err="1">
                <a:latin typeface="+mj-lt"/>
                <a:ea typeface="Dosis" charset="0"/>
                <a:cs typeface="Dosis" charset="0"/>
              </a:rPr>
              <a:t>Ing</a:t>
            </a:r>
            <a:r>
              <a:rPr lang="es-AR" b="1" dirty="0">
                <a:latin typeface="+mj-lt"/>
                <a:ea typeface="Dosis" charset="0"/>
                <a:cs typeface="Dosis" charset="0"/>
              </a:rPr>
              <a:t> Agr. M</a:t>
            </a:r>
            <a:r>
              <a:rPr lang="en-US" b="1" dirty="0" err="1">
                <a:latin typeface="+mj-lt"/>
                <a:ea typeface="Dosis" charset="0"/>
                <a:cs typeface="Dosis" charset="0"/>
              </a:rPr>
              <a:t>ariano</a:t>
            </a:r>
            <a:r>
              <a:rPr lang="en-US" b="1" dirty="0">
                <a:latin typeface="+mj-lt"/>
                <a:ea typeface="Dosis" charset="0"/>
                <a:cs typeface="Dosis" charset="0"/>
              </a:rPr>
              <a:t> J. Tamburrino</a:t>
            </a:r>
          </a:p>
          <a:p>
            <a:pPr algn="ctr"/>
            <a:r>
              <a:rPr lang="es-AR" sz="1600" b="1" dirty="0">
                <a:latin typeface="+mj-lt"/>
                <a:ea typeface="Dosis" charset="0"/>
                <a:cs typeface="Dosis" charset="0"/>
              </a:rPr>
              <a:t>CIO &amp; Co-</a:t>
            </a:r>
            <a:r>
              <a:rPr lang="es-AR" sz="1600" b="1" dirty="0" err="1">
                <a:latin typeface="+mj-lt"/>
                <a:ea typeface="Dosis" charset="0"/>
                <a:cs typeface="Dosis" charset="0"/>
              </a:rPr>
              <a:t>Founder</a:t>
            </a:r>
            <a:endParaRPr lang="es-AR" sz="1600" b="1" dirty="0">
              <a:latin typeface="+mj-lt"/>
              <a:ea typeface="Dosis" charset="0"/>
              <a:cs typeface="Dosis" charset="0"/>
            </a:endParaRPr>
          </a:p>
          <a:p>
            <a:pPr algn="ctr"/>
            <a:endParaRPr lang="es-AR" sz="1600" b="1" dirty="0">
              <a:latin typeface="+mj-lt"/>
              <a:ea typeface="Dosis" charset="0"/>
              <a:cs typeface="Dosis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7714090-E9FB-4528-8949-58C6BB30D733}"/>
              </a:ext>
            </a:extLst>
          </p:cNvPr>
          <p:cNvSpPr txBox="1"/>
          <p:nvPr/>
        </p:nvSpPr>
        <p:spPr>
          <a:xfrm>
            <a:off x="5116968" y="5965304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ea typeface="Dosis" charset="0"/>
                <a:cs typeface="Dosis" charset="0"/>
              </a:rPr>
              <a:t>Rosario, Nov 2</a:t>
            </a:r>
            <a:r>
              <a:rPr lang="en-US" b="1" baseline="30000" dirty="0">
                <a:latin typeface="+mj-lt"/>
                <a:ea typeface="Dosis" charset="0"/>
                <a:cs typeface="Dosis" charset="0"/>
              </a:rPr>
              <a:t>th</a:t>
            </a:r>
            <a:r>
              <a:rPr lang="en-US" b="1" dirty="0">
                <a:latin typeface="+mj-lt"/>
                <a:ea typeface="Dosis" charset="0"/>
                <a:cs typeface="Dosis" charset="0"/>
              </a:rPr>
              <a:t>, 2017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2AD294E-1F8B-411B-9415-32D5D7C3D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0" y="1105331"/>
            <a:ext cx="4183578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85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6F616CB-94AD-44BB-8E93-6916F6CF10C2}"/>
              </a:ext>
            </a:extLst>
          </p:cNvPr>
          <p:cNvGrpSpPr>
            <a:grpSpLocks noChangeAspect="1"/>
          </p:cNvGrpSpPr>
          <p:nvPr/>
        </p:nvGrpSpPr>
        <p:grpSpPr>
          <a:xfrm>
            <a:off x="1450349" y="3725252"/>
            <a:ext cx="7986039" cy="2487600"/>
            <a:chOff x="359584" y="1257300"/>
            <a:chExt cx="12192000" cy="379773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7E7872D-A46D-403A-938E-B2AB13921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2" b="21179"/>
            <a:stretch/>
          </p:blipFill>
          <p:spPr>
            <a:xfrm>
              <a:off x="359584" y="1484522"/>
              <a:ext cx="12192000" cy="3570508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B32EBE8-2A34-40C4-B060-9695A7C67312}"/>
                </a:ext>
              </a:extLst>
            </p:cNvPr>
            <p:cNvSpPr/>
            <p:nvPr/>
          </p:nvSpPr>
          <p:spPr>
            <a:xfrm>
              <a:off x="359584" y="1257300"/>
              <a:ext cx="4660530" cy="608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+mj-lt"/>
              </a:endParaRPr>
            </a:p>
          </p:txBody>
        </p:sp>
      </p:grp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9E84A1A-212A-4280-8AD2-A605835F28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33649" y="1013463"/>
          <a:ext cx="81280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Image" r:id="rId5" imgW="15762600" imgH="4827600" progId="Photoshop.Image.13">
                  <p:embed/>
                </p:oleObj>
              </mc:Choice>
              <mc:Fallback>
                <p:oleObj name="Image" r:id="rId5" imgW="15762600" imgH="4827600" progId="Photoshop.Image.13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A9E84A1A-212A-4280-8AD2-A605835F28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3649" y="1013463"/>
                        <a:ext cx="81280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C8393622-9343-45B2-9228-F4428C31202C}"/>
              </a:ext>
            </a:extLst>
          </p:cNvPr>
          <p:cNvGrpSpPr/>
          <p:nvPr/>
        </p:nvGrpSpPr>
        <p:grpSpPr>
          <a:xfrm>
            <a:off x="1169873" y="1093980"/>
            <a:ext cx="8258412" cy="2497393"/>
            <a:chOff x="3369481" y="546058"/>
            <a:chExt cx="8258412" cy="2497393"/>
          </a:xfrm>
        </p:grpSpPr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351DE62D-032B-43CC-9036-B8037E3AC01F}"/>
                </a:ext>
              </a:extLst>
            </p:cNvPr>
            <p:cNvCxnSpPr/>
            <p:nvPr/>
          </p:nvCxnSpPr>
          <p:spPr>
            <a:xfrm>
              <a:off x="3369481" y="3029803"/>
              <a:ext cx="82584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6D35E746-F899-4555-BE97-5B8154FE466D}"/>
                </a:ext>
              </a:extLst>
            </p:cNvPr>
            <p:cNvCxnSpPr/>
            <p:nvPr/>
          </p:nvCxnSpPr>
          <p:spPr>
            <a:xfrm flipV="1">
              <a:off x="3369481" y="546058"/>
              <a:ext cx="0" cy="24973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570769A-A842-453D-8AE5-D18A592780A0}"/>
              </a:ext>
            </a:extLst>
          </p:cNvPr>
          <p:cNvSpPr/>
          <p:nvPr/>
        </p:nvSpPr>
        <p:spPr>
          <a:xfrm>
            <a:off x="1198687" y="1120582"/>
            <a:ext cx="7983941" cy="1693455"/>
          </a:xfrm>
          <a:custGeom>
            <a:avLst/>
            <a:gdLst>
              <a:gd name="connsiteX0" fmla="*/ 0 w 7983941"/>
              <a:gd name="connsiteY0" fmla="*/ 1692868 h 1693455"/>
              <a:gd name="connsiteX1" fmla="*/ 682388 w 7983941"/>
              <a:gd name="connsiteY1" fmla="*/ 1679221 h 1693455"/>
              <a:gd name="connsiteX2" fmla="*/ 1433015 w 7983941"/>
              <a:gd name="connsiteY2" fmla="*/ 1597334 h 1693455"/>
              <a:gd name="connsiteX3" fmla="*/ 2279177 w 7983941"/>
              <a:gd name="connsiteY3" fmla="*/ 1501800 h 1693455"/>
              <a:gd name="connsiteX4" fmla="*/ 2866030 w 7983941"/>
              <a:gd name="connsiteY4" fmla="*/ 1365322 h 1693455"/>
              <a:gd name="connsiteX5" fmla="*/ 3575714 w 7983941"/>
              <a:gd name="connsiteY5" fmla="*/ 1133310 h 1693455"/>
              <a:gd name="connsiteX6" fmla="*/ 4203511 w 7983941"/>
              <a:gd name="connsiteY6" fmla="*/ 942241 h 1693455"/>
              <a:gd name="connsiteX7" fmla="*/ 4981433 w 7983941"/>
              <a:gd name="connsiteY7" fmla="*/ 546456 h 1693455"/>
              <a:gd name="connsiteX8" fmla="*/ 5404514 w 7983941"/>
              <a:gd name="connsiteY8" fmla="*/ 109728 h 1693455"/>
              <a:gd name="connsiteX9" fmla="*/ 5950424 w 7983941"/>
              <a:gd name="connsiteY9" fmla="*/ 546 h 1693455"/>
              <a:gd name="connsiteX10" fmla="*/ 6387153 w 7983941"/>
              <a:gd name="connsiteY10" fmla="*/ 137024 h 1693455"/>
              <a:gd name="connsiteX11" fmla="*/ 6728347 w 7983941"/>
              <a:gd name="connsiteY11" fmla="*/ 423627 h 1693455"/>
              <a:gd name="connsiteX12" fmla="*/ 7206018 w 7983941"/>
              <a:gd name="connsiteY12" fmla="*/ 887650 h 1693455"/>
              <a:gd name="connsiteX13" fmla="*/ 7615451 w 7983941"/>
              <a:gd name="connsiteY13" fmla="*/ 1242492 h 1693455"/>
              <a:gd name="connsiteX14" fmla="*/ 7983941 w 7983941"/>
              <a:gd name="connsiteY14" fmla="*/ 1392618 h 169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83941" h="1693455">
                <a:moveTo>
                  <a:pt x="0" y="1692868"/>
                </a:moveTo>
                <a:cubicBezTo>
                  <a:pt x="221776" y="1694005"/>
                  <a:pt x="443552" y="1695143"/>
                  <a:pt x="682388" y="1679221"/>
                </a:cubicBezTo>
                <a:cubicBezTo>
                  <a:pt x="921224" y="1663299"/>
                  <a:pt x="1433015" y="1597334"/>
                  <a:pt x="1433015" y="1597334"/>
                </a:cubicBezTo>
                <a:cubicBezTo>
                  <a:pt x="1699147" y="1567764"/>
                  <a:pt x="2040341" y="1540469"/>
                  <a:pt x="2279177" y="1501800"/>
                </a:cubicBezTo>
                <a:cubicBezTo>
                  <a:pt x="2518013" y="1463131"/>
                  <a:pt x="2649941" y="1426737"/>
                  <a:pt x="2866030" y="1365322"/>
                </a:cubicBezTo>
                <a:cubicBezTo>
                  <a:pt x="3082119" y="1303907"/>
                  <a:pt x="3352801" y="1203823"/>
                  <a:pt x="3575714" y="1133310"/>
                </a:cubicBezTo>
                <a:cubicBezTo>
                  <a:pt x="3798627" y="1062797"/>
                  <a:pt x="3969225" y="1040050"/>
                  <a:pt x="4203511" y="942241"/>
                </a:cubicBezTo>
                <a:cubicBezTo>
                  <a:pt x="4437797" y="844432"/>
                  <a:pt x="4781266" y="685208"/>
                  <a:pt x="4981433" y="546456"/>
                </a:cubicBezTo>
                <a:cubicBezTo>
                  <a:pt x="5181600" y="407704"/>
                  <a:pt x="5243016" y="200713"/>
                  <a:pt x="5404514" y="109728"/>
                </a:cubicBezTo>
                <a:cubicBezTo>
                  <a:pt x="5566012" y="18743"/>
                  <a:pt x="5786651" y="-4003"/>
                  <a:pt x="5950424" y="546"/>
                </a:cubicBezTo>
                <a:cubicBezTo>
                  <a:pt x="6114197" y="5095"/>
                  <a:pt x="6257499" y="66510"/>
                  <a:pt x="6387153" y="137024"/>
                </a:cubicBezTo>
                <a:cubicBezTo>
                  <a:pt x="6516807" y="207538"/>
                  <a:pt x="6591869" y="298523"/>
                  <a:pt x="6728347" y="423627"/>
                </a:cubicBezTo>
                <a:cubicBezTo>
                  <a:pt x="6864825" y="548731"/>
                  <a:pt x="7058167" y="751173"/>
                  <a:pt x="7206018" y="887650"/>
                </a:cubicBezTo>
                <a:cubicBezTo>
                  <a:pt x="7353869" y="1024127"/>
                  <a:pt x="7485797" y="1158331"/>
                  <a:pt x="7615451" y="1242492"/>
                </a:cubicBezTo>
                <a:cubicBezTo>
                  <a:pt x="7745105" y="1326653"/>
                  <a:pt x="7864523" y="1359635"/>
                  <a:pt x="7983941" y="1392618"/>
                </a:cubicBezTo>
              </a:path>
            </a:pathLst>
          </a:custGeom>
          <a:noFill/>
          <a:ln w="57150">
            <a:solidFill>
              <a:srgbClr val="FF0000">
                <a:alpha val="35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1151AD2-3C28-43C8-8F3F-56819AD0729E}"/>
              </a:ext>
            </a:extLst>
          </p:cNvPr>
          <p:cNvGrpSpPr/>
          <p:nvPr/>
        </p:nvGrpSpPr>
        <p:grpSpPr>
          <a:xfrm>
            <a:off x="1169873" y="3908183"/>
            <a:ext cx="8258412" cy="2497393"/>
            <a:chOff x="3369481" y="546058"/>
            <a:chExt cx="8258412" cy="2497393"/>
          </a:xfrm>
        </p:grpSpPr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D2C3E7BA-7A2E-4CC5-81F1-562298D27694}"/>
                </a:ext>
              </a:extLst>
            </p:cNvPr>
            <p:cNvCxnSpPr/>
            <p:nvPr/>
          </p:nvCxnSpPr>
          <p:spPr>
            <a:xfrm>
              <a:off x="3369481" y="3029803"/>
              <a:ext cx="82584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1CD97802-B32D-4330-8726-8C53914559D4}"/>
                </a:ext>
              </a:extLst>
            </p:cNvPr>
            <p:cNvCxnSpPr/>
            <p:nvPr/>
          </p:nvCxnSpPr>
          <p:spPr>
            <a:xfrm flipV="1">
              <a:off x="3369481" y="546058"/>
              <a:ext cx="0" cy="24973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F05A2D-73DF-4401-8144-3A1176445C85}"/>
              </a:ext>
            </a:extLst>
          </p:cNvPr>
          <p:cNvSpPr txBox="1"/>
          <p:nvPr/>
        </p:nvSpPr>
        <p:spPr>
          <a:xfrm>
            <a:off x="8462764" y="64886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>
                <a:latin typeface="+mj-lt"/>
              </a:rPr>
              <a:t>t (date)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E02357-4470-47B6-8EB9-CBDEA9CBA81F}"/>
              </a:ext>
            </a:extLst>
          </p:cNvPr>
          <p:cNvSpPr txBox="1"/>
          <p:nvPr/>
        </p:nvSpPr>
        <p:spPr>
          <a:xfrm rot="16200000">
            <a:off x="-969760" y="2925709"/>
            <a:ext cx="35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>
                <a:latin typeface="+mj-lt"/>
              </a:rPr>
              <a:t>Enhanced</a:t>
            </a:r>
            <a:r>
              <a:rPr lang="es-AR" dirty="0">
                <a:latin typeface="+mj-lt"/>
              </a:rPr>
              <a:t> </a:t>
            </a:r>
            <a:r>
              <a:rPr lang="es-AR" dirty="0" err="1">
                <a:latin typeface="+mj-lt"/>
              </a:rPr>
              <a:t>Vegetation</a:t>
            </a:r>
            <a:r>
              <a:rPr lang="es-AR" dirty="0">
                <a:latin typeface="+mj-lt"/>
              </a:rPr>
              <a:t> </a:t>
            </a:r>
            <a:r>
              <a:rPr lang="es-AR" dirty="0" err="1">
                <a:latin typeface="+mj-lt"/>
              </a:rPr>
              <a:t>Index</a:t>
            </a:r>
            <a:r>
              <a:rPr lang="es-AR" dirty="0">
                <a:latin typeface="+mj-lt"/>
              </a:rPr>
              <a:t> (0-1)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21A65ED-AA18-4E93-9562-EA0BFC9B2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905685" y="3007540"/>
            <a:ext cx="2530539" cy="35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4969024-FAEA-450F-97BE-1D2FDBE4685C}"/>
              </a:ext>
            </a:extLst>
          </p:cNvPr>
          <p:cNvSpPr/>
          <p:nvPr/>
        </p:nvSpPr>
        <p:spPr>
          <a:xfrm>
            <a:off x="5928551" y="938345"/>
            <a:ext cx="2332382" cy="2639380"/>
          </a:xfrm>
          <a:prstGeom prst="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5987336-8BB2-4E8F-84ED-F1E64D2F4CAE}"/>
              </a:ext>
            </a:extLst>
          </p:cNvPr>
          <p:cNvSpPr/>
          <p:nvPr/>
        </p:nvSpPr>
        <p:spPr>
          <a:xfrm>
            <a:off x="5511800" y="3738899"/>
            <a:ext cx="736600" cy="2618405"/>
          </a:xfrm>
          <a:prstGeom prst="rect">
            <a:avLst/>
          </a:prstGeom>
          <a:solidFill>
            <a:schemeClr val="accent4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C14EAC14-0580-43CA-84C3-D931967BB645}"/>
              </a:ext>
            </a:extLst>
          </p:cNvPr>
          <p:cNvSpPr/>
          <p:nvPr/>
        </p:nvSpPr>
        <p:spPr>
          <a:xfrm>
            <a:off x="1225354" y="4117975"/>
            <a:ext cx="7589520" cy="1524635"/>
          </a:xfrm>
          <a:custGeom>
            <a:avLst/>
            <a:gdLst>
              <a:gd name="connsiteX0" fmla="*/ 0 w 7589520"/>
              <a:gd name="connsiteY0" fmla="*/ 1524635 h 1524635"/>
              <a:gd name="connsiteX1" fmla="*/ 853440 w 7589520"/>
              <a:gd name="connsiteY1" fmla="*/ 1509395 h 1524635"/>
              <a:gd name="connsiteX2" fmla="*/ 1752600 w 7589520"/>
              <a:gd name="connsiteY2" fmla="*/ 1402715 h 1524635"/>
              <a:gd name="connsiteX3" fmla="*/ 2514600 w 7589520"/>
              <a:gd name="connsiteY3" fmla="*/ 1128395 h 1524635"/>
              <a:gd name="connsiteX4" fmla="*/ 3215640 w 7589520"/>
              <a:gd name="connsiteY4" fmla="*/ 793115 h 1524635"/>
              <a:gd name="connsiteX5" fmla="*/ 3718560 w 7589520"/>
              <a:gd name="connsiteY5" fmla="*/ 335915 h 1524635"/>
              <a:gd name="connsiteX6" fmla="*/ 4053840 w 7589520"/>
              <a:gd name="connsiteY6" fmla="*/ 76835 h 1524635"/>
              <a:gd name="connsiteX7" fmla="*/ 4541520 w 7589520"/>
              <a:gd name="connsiteY7" fmla="*/ 635 h 1524635"/>
              <a:gd name="connsiteX8" fmla="*/ 4922520 w 7589520"/>
              <a:gd name="connsiteY8" fmla="*/ 107315 h 1524635"/>
              <a:gd name="connsiteX9" fmla="*/ 5181600 w 7589520"/>
              <a:gd name="connsiteY9" fmla="*/ 442595 h 1524635"/>
              <a:gd name="connsiteX10" fmla="*/ 5471160 w 7589520"/>
              <a:gd name="connsiteY10" fmla="*/ 655955 h 1524635"/>
              <a:gd name="connsiteX11" fmla="*/ 5974080 w 7589520"/>
              <a:gd name="connsiteY11" fmla="*/ 915035 h 1524635"/>
              <a:gd name="connsiteX12" fmla="*/ 6568440 w 7589520"/>
              <a:gd name="connsiteY12" fmla="*/ 1113155 h 1524635"/>
              <a:gd name="connsiteX13" fmla="*/ 7132320 w 7589520"/>
              <a:gd name="connsiteY13" fmla="*/ 1174115 h 1524635"/>
              <a:gd name="connsiteX14" fmla="*/ 7589520 w 7589520"/>
              <a:gd name="connsiteY14" fmla="*/ 1204595 h 15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89520" h="1524635">
                <a:moveTo>
                  <a:pt x="0" y="1524635"/>
                </a:moveTo>
                <a:lnTo>
                  <a:pt x="853440" y="1509395"/>
                </a:lnTo>
                <a:cubicBezTo>
                  <a:pt x="1145540" y="1489075"/>
                  <a:pt x="1475740" y="1466215"/>
                  <a:pt x="1752600" y="1402715"/>
                </a:cubicBezTo>
                <a:cubicBezTo>
                  <a:pt x="2029460" y="1339215"/>
                  <a:pt x="2270760" y="1229995"/>
                  <a:pt x="2514600" y="1128395"/>
                </a:cubicBezTo>
                <a:cubicBezTo>
                  <a:pt x="2758440" y="1026795"/>
                  <a:pt x="3014980" y="925195"/>
                  <a:pt x="3215640" y="793115"/>
                </a:cubicBezTo>
                <a:cubicBezTo>
                  <a:pt x="3416300" y="661035"/>
                  <a:pt x="3578860" y="455295"/>
                  <a:pt x="3718560" y="335915"/>
                </a:cubicBezTo>
                <a:cubicBezTo>
                  <a:pt x="3858260" y="216535"/>
                  <a:pt x="3916680" y="132715"/>
                  <a:pt x="4053840" y="76835"/>
                </a:cubicBezTo>
                <a:cubicBezTo>
                  <a:pt x="4191000" y="20955"/>
                  <a:pt x="4396740" y="-4445"/>
                  <a:pt x="4541520" y="635"/>
                </a:cubicBezTo>
                <a:cubicBezTo>
                  <a:pt x="4686300" y="5715"/>
                  <a:pt x="4815840" y="33655"/>
                  <a:pt x="4922520" y="107315"/>
                </a:cubicBezTo>
                <a:cubicBezTo>
                  <a:pt x="5029200" y="180975"/>
                  <a:pt x="5090160" y="351155"/>
                  <a:pt x="5181600" y="442595"/>
                </a:cubicBezTo>
                <a:cubicBezTo>
                  <a:pt x="5273040" y="534035"/>
                  <a:pt x="5339080" y="577215"/>
                  <a:pt x="5471160" y="655955"/>
                </a:cubicBezTo>
                <a:cubicBezTo>
                  <a:pt x="5603240" y="734695"/>
                  <a:pt x="5791200" y="838835"/>
                  <a:pt x="5974080" y="915035"/>
                </a:cubicBezTo>
                <a:cubicBezTo>
                  <a:pt x="6156960" y="991235"/>
                  <a:pt x="6375400" y="1069975"/>
                  <a:pt x="6568440" y="1113155"/>
                </a:cubicBezTo>
                <a:cubicBezTo>
                  <a:pt x="6761480" y="1156335"/>
                  <a:pt x="6962140" y="1158875"/>
                  <a:pt x="7132320" y="1174115"/>
                </a:cubicBezTo>
                <a:cubicBezTo>
                  <a:pt x="7302500" y="1189355"/>
                  <a:pt x="7446010" y="1196975"/>
                  <a:pt x="7589520" y="1204595"/>
                </a:cubicBezTo>
              </a:path>
            </a:pathLst>
          </a:custGeom>
          <a:noFill/>
          <a:ln w="57150">
            <a:solidFill>
              <a:srgbClr val="FF0000">
                <a:alpha val="35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4E9A0B0-A9DC-4171-B106-844958C72220}"/>
              </a:ext>
            </a:extLst>
          </p:cNvPr>
          <p:cNvSpPr txBox="1"/>
          <p:nvPr/>
        </p:nvSpPr>
        <p:spPr>
          <a:xfrm>
            <a:off x="6573128" y="3230817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Critical Period</a:t>
            </a:r>
            <a:endParaRPr lang="es-AR" sz="1200" b="1" dirty="0">
              <a:latin typeface="+mj-lt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4C8EF93-F3F8-495A-83A7-C62EC2630B1D}"/>
              </a:ext>
            </a:extLst>
          </p:cNvPr>
          <p:cNvSpPr txBox="1"/>
          <p:nvPr/>
        </p:nvSpPr>
        <p:spPr>
          <a:xfrm>
            <a:off x="9487444" y="1008236"/>
            <a:ext cx="2400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El </a:t>
            </a:r>
            <a:r>
              <a:rPr lang="en-US" sz="1600" b="1" dirty="0" err="1">
                <a:latin typeface="+mj-lt"/>
              </a:rPr>
              <a:t>período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crítico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es</a:t>
            </a:r>
            <a:r>
              <a:rPr lang="en-US" sz="1600" b="1" dirty="0">
                <a:latin typeface="+mj-lt"/>
              </a:rPr>
              <a:t> el </a:t>
            </a:r>
            <a:r>
              <a:rPr lang="en-US" sz="1600" b="1" dirty="0" err="1">
                <a:latin typeface="+mj-lt"/>
              </a:rPr>
              <a:t>momento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más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importante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en</a:t>
            </a:r>
            <a:r>
              <a:rPr lang="en-US" sz="1600" b="1" dirty="0">
                <a:latin typeface="+mj-lt"/>
              </a:rPr>
              <a:t> el </a:t>
            </a:r>
            <a:r>
              <a:rPr lang="en-US" sz="1600" b="1" dirty="0" err="1">
                <a:latin typeface="+mj-lt"/>
              </a:rPr>
              <a:t>ciclo</a:t>
            </a:r>
            <a:r>
              <a:rPr lang="en-US" sz="1600" b="1" dirty="0">
                <a:latin typeface="+mj-lt"/>
              </a:rPr>
              <a:t> del </a:t>
            </a:r>
            <a:r>
              <a:rPr lang="en-US" sz="1600" b="1" dirty="0" err="1">
                <a:latin typeface="+mj-lt"/>
              </a:rPr>
              <a:t>cultivo</a:t>
            </a:r>
            <a:r>
              <a:rPr lang="en-US" sz="1600" dirty="0">
                <a:latin typeface="+mj-lt"/>
              </a:rPr>
              <a:t>. </a:t>
            </a:r>
          </a:p>
          <a:p>
            <a:r>
              <a:rPr lang="en-US" sz="1600" dirty="0">
                <a:latin typeface="+mj-lt"/>
              </a:rPr>
              <a:t>Las </a:t>
            </a:r>
            <a:r>
              <a:rPr lang="en-US" sz="1600" dirty="0" err="1">
                <a:latin typeface="+mj-lt"/>
              </a:rPr>
              <a:t>condiciones</a:t>
            </a:r>
            <a:r>
              <a:rPr lang="en-US" sz="1600" dirty="0">
                <a:latin typeface="+mj-lt"/>
              </a:rPr>
              <a:t> que explore un </a:t>
            </a:r>
            <a:r>
              <a:rPr lang="en-US" sz="1600" dirty="0" err="1">
                <a:latin typeface="+mj-lt"/>
              </a:rPr>
              <a:t>cultivo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este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momento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tendrá</a:t>
            </a:r>
            <a:r>
              <a:rPr lang="en-US" sz="1600" dirty="0">
                <a:latin typeface="+mj-lt"/>
              </a:rPr>
              <a:t> un </a:t>
            </a:r>
            <a:r>
              <a:rPr lang="en-US" sz="1600" dirty="0" err="1">
                <a:latin typeface="+mj-lt"/>
              </a:rPr>
              <a:t>impacto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significativo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rendimiento</a:t>
            </a:r>
            <a:r>
              <a:rPr lang="en-US" sz="1600" dirty="0">
                <a:latin typeface="+mj-lt"/>
              </a:rPr>
              <a:t> final</a:t>
            </a:r>
            <a:endParaRPr lang="en-US" sz="1600" b="1" dirty="0">
              <a:latin typeface="+mj-l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32AB36-97C1-4DF2-A9A9-AF5371DA5A96}"/>
              </a:ext>
            </a:extLst>
          </p:cNvPr>
          <p:cNvSpPr txBox="1"/>
          <p:nvPr/>
        </p:nvSpPr>
        <p:spPr>
          <a:xfrm>
            <a:off x="1333497" y="890696"/>
            <a:ext cx="175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Soja</a:t>
            </a:r>
            <a:endParaRPr lang="es-AR" dirty="0">
              <a:latin typeface="+mj-lt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5A48F30-51CB-488A-A4D3-72C3D3C56FC4}"/>
              </a:ext>
            </a:extLst>
          </p:cNvPr>
          <p:cNvSpPr txBox="1"/>
          <p:nvPr/>
        </p:nvSpPr>
        <p:spPr>
          <a:xfrm>
            <a:off x="1361200" y="3868277"/>
            <a:ext cx="175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Maíz</a:t>
            </a:r>
            <a:endParaRPr lang="es-AR" dirty="0">
              <a:latin typeface="+mj-lt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9460721-3BDC-484E-8132-9705F14AD912}"/>
              </a:ext>
            </a:extLst>
          </p:cNvPr>
          <p:cNvSpPr txBox="1"/>
          <p:nvPr/>
        </p:nvSpPr>
        <p:spPr>
          <a:xfrm>
            <a:off x="5433062" y="6105284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Critical Period</a:t>
            </a:r>
            <a:endParaRPr lang="es-AR" sz="1200" b="1" dirty="0">
              <a:latin typeface="+mj-l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F554DEF-9A73-4385-A5A9-B648672A779E}"/>
              </a:ext>
            </a:extLst>
          </p:cNvPr>
          <p:cNvSpPr txBox="1"/>
          <p:nvPr/>
        </p:nvSpPr>
        <p:spPr>
          <a:xfrm>
            <a:off x="9723431" y="4505850"/>
            <a:ext cx="1992387" cy="1464231"/>
          </a:xfrm>
          <a:prstGeom prst="round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Las </a:t>
            </a:r>
            <a:r>
              <a:rPr lang="en-US" sz="1600" b="1" dirty="0" err="1">
                <a:latin typeface="+mj-lt"/>
              </a:rPr>
              <a:t>lecturas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del </a:t>
            </a:r>
            <a:r>
              <a:rPr lang="en-US" sz="1600" dirty="0" err="1">
                <a:latin typeface="+mj-lt"/>
              </a:rPr>
              <a:t>indice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sequía</a:t>
            </a:r>
            <a:r>
              <a:rPr lang="en-US" sz="1600" dirty="0">
                <a:latin typeface="+mj-lt"/>
              </a:rPr>
              <a:t> se </a:t>
            </a:r>
            <a:r>
              <a:rPr lang="en-US" sz="1600" dirty="0" err="1">
                <a:latin typeface="+mj-lt"/>
              </a:rPr>
              <a:t>hacen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durante</a:t>
            </a:r>
            <a:r>
              <a:rPr lang="en-US" sz="1600" dirty="0">
                <a:latin typeface="+mj-lt"/>
              </a:rPr>
              <a:t> el </a:t>
            </a:r>
            <a:r>
              <a:rPr lang="en-US" sz="1600" b="1" dirty="0" err="1">
                <a:latin typeface="+mj-lt"/>
              </a:rPr>
              <a:t>período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crítico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del </a:t>
            </a:r>
            <a:r>
              <a:rPr lang="en-US" sz="1600" dirty="0" err="1">
                <a:latin typeface="+mj-lt"/>
              </a:rPr>
              <a:t>cultivo</a:t>
            </a:r>
            <a:endParaRPr lang="es-AR" sz="1600" dirty="0">
              <a:latin typeface="+mj-lt"/>
            </a:endParaRPr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FD595CDF-9BD0-4D27-8609-4BEE46DBEE3E}"/>
              </a:ext>
            </a:extLst>
          </p:cNvPr>
          <p:cNvSpPr/>
          <p:nvPr/>
        </p:nvSpPr>
        <p:spPr>
          <a:xfrm>
            <a:off x="10382220" y="3663586"/>
            <a:ext cx="464457" cy="489194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156E34B6-046E-42D5-BB3A-9A9A3E721F8F}"/>
              </a:ext>
            </a:extLst>
          </p:cNvPr>
          <p:cNvSpPr txBox="1">
            <a:spLocks/>
          </p:cNvSpPr>
          <p:nvPr/>
        </p:nvSpPr>
        <p:spPr>
          <a:xfrm>
            <a:off x="637953" y="180753"/>
            <a:ext cx="8925296" cy="566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Dosis" panose="02010503020202060003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+mj-lt"/>
              </a:rPr>
              <a:t>Firma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fenológica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“¿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Cuando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?”</a:t>
            </a:r>
            <a:r>
              <a:rPr lang="en-US" sz="2400" dirty="0">
                <a:latin typeface="+mj-lt"/>
              </a:rPr>
              <a:t> </a:t>
            </a:r>
            <a:endParaRPr lang="es-A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471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08FB6A7B-62F0-4477-BEB9-A91CA5896687}"/>
              </a:ext>
            </a:extLst>
          </p:cNvPr>
          <p:cNvSpPr/>
          <p:nvPr/>
        </p:nvSpPr>
        <p:spPr>
          <a:xfrm>
            <a:off x="5818625" y="406923"/>
            <a:ext cx="5449593" cy="15043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1DB359-DA63-4DA5-B091-0A6C5475E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2" t="6741" b="47178"/>
          <a:stretch/>
        </p:blipFill>
        <p:spPr>
          <a:xfrm>
            <a:off x="132928" y="1676065"/>
            <a:ext cx="4832866" cy="337341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F930C5-D252-4D93-95F4-8C2DF1788C0A}"/>
              </a:ext>
            </a:extLst>
          </p:cNvPr>
          <p:cNvSpPr txBox="1"/>
          <p:nvPr/>
        </p:nvSpPr>
        <p:spPr>
          <a:xfrm>
            <a:off x="4631873" y="4185013"/>
            <a:ext cx="1676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latin typeface="+mj-lt"/>
              </a:rPr>
              <a:t>Soja</a:t>
            </a:r>
          </a:p>
          <a:p>
            <a:r>
              <a:rPr lang="es-AR" sz="1200" dirty="0">
                <a:latin typeface="+mj-lt"/>
              </a:rPr>
              <a:t>Florentino Ameghino, </a:t>
            </a:r>
          </a:p>
          <a:p>
            <a:r>
              <a:rPr lang="es-AR" sz="1200" dirty="0">
                <a:latin typeface="+mj-lt"/>
              </a:rPr>
              <a:t>Buenos Aires</a:t>
            </a:r>
          </a:p>
          <a:p>
            <a:r>
              <a:rPr lang="es-AR" sz="1200" dirty="0">
                <a:latin typeface="+mj-lt"/>
              </a:rPr>
              <a:t>2006/2007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9EB91-5C5D-4CB0-8E87-5DB62740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8301"/>
            <a:ext cx="12192000" cy="14554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9E242D6-0EC7-4FE5-B71B-5D1D3C6A60E8}"/>
              </a:ext>
            </a:extLst>
          </p:cNvPr>
          <p:cNvSpPr/>
          <p:nvPr/>
        </p:nvSpPr>
        <p:spPr>
          <a:xfrm>
            <a:off x="1822450" y="5210417"/>
            <a:ext cx="266700" cy="1006233"/>
          </a:xfrm>
          <a:prstGeom prst="rect">
            <a:avLst/>
          </a:prstGeom>
          <a:ln w="19050">
            <a:solidFill>
              <a:schemeClr val="accent4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C5595FD-583F-4D56-9104-9B0F77430908}"/>
              </a:ext>
            </a:extLst>
          </p:cNvPr>
          <p:cNvSpPr/>
          <p:nvPr/>
        </p:nvSpPr>
        <p:spPr>
          <a:xfrm>
            <a:off x="9493102" y="5079757"/>
            <a:ext cx="2698898" cy="1136893"/>
          </a:xfrm>
          <a:prstGeom prst="rect">
            <a:avLst/>
          </a:prstGeom>
          <a:ln w="38100">
            <a:solidFill>
              <a:schemeClr val="accent4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3B841F4-BE5E-4664-9A93-E515F8C170B0}"/>
              </a:ext>
            </a:extLst>
          </p:cNvPr>
          <p:cNvSpPr/>
          <p:nvPr/>
        </p:nvSpPr>
        <p:spPr>
          <a:xfrm>
            <a:off x="1734599" y="6561409"/>
            <a:ext cx="575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>
                <a:latin typeface="+mj-lt"/>
              </a:rPr>
              <a:t>100%</a:t>
            </a:r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32EA2793-2A7B-48F4-9A6D-C6AF55DEA5B1}"/>
              </a:ext>
            </a:extLst>
          </p:cNvPr>
          <p:cNvSpPr/>
          <p:nvPr/>
        </p:nvSpPr>
        <p:spPr>
          <a:xfrm>
            <a:off x="1912257" y="6314123"/>
            <a:ext cx="87085" cy="160202"/>
          </a:xfrm>
          <a:prstGeom prst="downArrow">
            <a:avLst/>
          </a:prstGeom>
          <a:ln w="127000">
            <a:solidFill>
              <a:schemeClr val="accent4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D066C68-24B6-46DC-A41A-D2370B6F7D9C}"/>
              </a:ext>
            </a:extLst>
          </p:cNvPr>
          <p:cNvSpPr txBox="1"/>
          <p:nvPr/>
        </p:nvSpPr>
        <p:spPr>
          <a:xfrm>
            <a:off x="6000007" y="620731"/>
            <a:ext cx="5202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 err="1"/>
              <a:t>Clusterización</a:t>
            </a:r>
            <a:r>
              <a:rPr lang="es-AR" sz="1600" dirty="0"/>
              <a:t> y normalización de la 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Identificar patrones de comportamiento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Normalización del momento de lectura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Ponderación de las observaciones</a:t>
            </a:r>
          </a:p>
        </p:txBody>
      </p:sp>
      <p:pic>
        <p:nvPicPr>
          <p:cNvPr id="27" name="Picture 25" descr="Resultado de imagen para algorithm icon">
            <a:extLst>
              <a:ext uri="{FF2B5EF4-FFF2-40B4-BE49-F238E27FC236}">
                <a16:creationId xmlns:a16="http://schemas.microsoft.com/office/drawing/2014/main" id="{556D92DF-BDF9-4781-9BBB-209ED657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49907" y="2562976"/>
            <a:ext cx="2550700" cy="183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4CAC9708-EDC6-4166-95E3-DDA927228F3F}"/>
              </a:ext>
            </a:extLst>
          </p:cNvPr>
          <p:cNvGrpSpPr/>
          <p:nvPr/>
        </p:nvGrpSpPr>
        <p:grpSpPr>
          <a:xfrm>
            <a:off x="8057361" y="2142294"/>
            <a:ext cx="3826627" cy="2467472"/>
            <a:chOff x="6029553" y="3520878"/>
            <a:chExt cx="3826627" cy="2467472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1C9D7D7-4966-4978-A026-E67AAB2D1AF0}"/>
                </a:ext>
              </a:extLst>
            </p:cNvPr>
            <p:cNvSpPr txBox="1"/>
            <p:nvPr/>
          </p:nvSpPr>
          <p:spPr>
            <a:xfrm>
              <a:off x="6029553" y="3520878"/>
              <a:ext cx="14948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400" b="1" dirty="0">
                  <a:latin typeface="+mj-lt"/>
                </a:rPr>
                <a:t>Cultivo</a:t>
              </a:r>
            </a:p>
            <a:p>
              <a:r>
                <a:rPr lang="es-AR" sz="1400" b="1" dirty="0">
                  <a:latin typeface="+mj-lt"/>
                </a:rPr>
                <a:t>      Prov.</a:t>
              </a:r>
            </a:p>
            <a:p>
              <a:r>
                <a:rPr lang="es-AR" sz="1400" b="1" dirty="0">
                  <a:latin typeface="+mj-lt"/>
                </a:rPr>
                <a:t>          Partido</a:t>
              </a:r>
            </a:p>
            <a:p>
              <a:r>
                <a:rPr lang="es-AR" sz="1400" b="1" dirty="0">
                  <a:latin typeface="+mj-lt"/>
                </a:rPr>
                <a:t>               Año</a:t>
              </a:r>
            </a:p>
            <a:p>
              <a:pPr algn="r"/>
              <a:r>
                <a:rPr lang="es-AR" sz="1200" dirty="0">
                  <a:latin typeface="+mj-lt"/>
                </a:rPr>
                <a:t>Clas0</a:t>
              </a:r>
            </a:p>
            <a:p>
              <a:pPr algn="r"/>
              <a:r>
                <a:rPr lang="es-AR" sz="1200" dirty="0">
                  <a:latin typeface="+mj-lt"/>
                </a:rPr>
                <a:t>Clas1</a:t>
              </a:r>
            </a:p>
            <a:p>
              <a:pPr algn="r"/>
              <a:r>
                <a:rPr lang="es-AR" sz="1200" dirty="0">
                  <a:latin typeface="+mj-lt"/>
                </a:rPr>
                <a:t>Clas2</a:t>
              </a:r>
            </a:p>
            <a:p>
              <a:pPr algn="r"/>
              <a:r>
                <a:rPr lang="es-AR" sz="1200" dirty="0">
                  <a:latin typeface="+mj-lt"/>
                </a:rPr>
                <a:t>……</a:t>
              </a:r>
            </a:p>
            <a:p>
              <a:pPr algn="r"/>
              <a:r>
                <a:rPr lang="es-AR" sz="1200" dirty="0">
                  <a:latin typeface="+mj-lt"/>
                </a:rPr>
                <a:t>Clas8</a:t>
              </a:r>
            </a:p>
            <a:p>
              <a:pPr algn="r"/>
              <a:endParaRPr lang="es-AR" sz="1400" dirty="0">
                <a:latin typeface="+mj-lt"/>
              </a:endParaRPr>
            </a:p>
          </p:txBody>
        </p: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54EA558A-FC6E-47E9-A08D-78362A90D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7524385" y="3838930"/>
              <a:ext cx="2331795" cy="21494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31" name="Picture 9" descr="Resultado de imagen para database">
            <a:extLst>
              <a:ext uri="{FF2B5EF4-FFF2-40B4-BE49-F238E27FC236}">
                <a16:creationId xmlns:a16="http://schemas.microsoft.com/office/drawing/2014/main" id="{A5422BB6-486A-41D4-85C0-C905854AF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37" y="2624764"/>
            <a:ext cx="811518" cy="11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13 Imagen">
            <a:extLst>
              <a:ext uri="{FF2B5EF4-FFF2-40B4-BE49-F238E27FC236}">
                <a16:creationId xmlns:a16="http://schemas.microsoft.com/office/drawing/2014/main" id="{56EDD591-CC03-423F-AAD6-6DDC4CFFB2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83950"/>
            <a:ext cx="354917" cy="354917"/>
          </a:xfrm>
          <a:prstGeom prst="roundRect">
            <a:avLst>
              <a:gd name="adj" fmla="val 20400"/>
            </a:avLst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861EB46B-0973-461A-9719-AC5E54DF7C35}"/>
              </a:ext>
            </a:extLst>
          </p:cNvPr>
          <p:cNvSpPr txBox="1">
            <a:spLocks/>
          </p:cNvSpPr>
          <p:nvPr/>
        </p:nvSpPr>
        <p:spPr>
          <a:xfrm>
            <a:off x="637953" y="180753"/>
            <a:ext cx="8925296" cy="566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Dosis" panose="02010503020202060003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+mj-lt"/>
              </a:rPr>
              <a:t>Firma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fenológica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“¿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Cuando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?”</a:t>
            </a:r>
            <a:r>
              <a:rPr lang="en-US" sz="2400" dirty="0">
                <a:latin typeface="+mj-lt"/>
              </a:rPr>
              <a:t> </a:t>
            </a:r>
            <a:endParaRPr lang="es-AR" sz="2400" dirty="0">
              <a:latin typeface="+mj-lt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0520F4-E3D4-46A8-8ABF-034440224D06}"/>
              </a:ext>
            </a:extLst>
          </p:cNvPr>
          <p:cNvSpPr txBox="1"/>
          <p:nvPr/>
        </p:nvSpPr>
        <p:spPr>
          <a:xfrm>
            <a:off x="427167" y="787266"/>
            <a:ext cx="5202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latin typeface="+mj-lt"/>
              </a:rPr>
              <a:t>Identificación del </a:t>
            </a:r>
            <a:r>
              <a:rPr lang="es-AR" sz="1400" b="1" dirty="0">
                <a:latin typeface="+mj-lt"/>
              </a:rPr>
              <a:t>período crítico </a:t>
            </a:r>
            <a:r>
              <a:rPr lang="es-AR" sz="1400" dirty="0">
                <a:latin typeface="+mj-lt"/>
              </a:rPr>
              <a:t>del cultivo para los distintos años y partidos/departamentos de acuerdo a los </a:t>
            </a:r>
            <a:r>
              <a:rPr lang="es-AR" sz="1400" b="1" dirty="0">
                <a:latin typeface="+mj-lt"/>
              </a:rPr>
              <a:t>distintos tipos de manejo </a:t>
            </a:r>
            <a:r>
              <a:rPr lang="es-AR" sz="1400" b="1" dirty="0" err="1">
                <a:latin typeface="+mj-lt"/>
              </a:rPr>
              <a:t>agrónomicos</a:t>
            </a:r>
            <a:r>
              <a:rPr lang="es-AR" sz="1400" b="1" dirty="0">
                <a:latin typeface="+mj-lt"/>
              </a:rPr>
              <a:t> </a:t>
            </a:r>
            <a:r>
              <a:rPr lang="es-AR" sz="1400" dirty="0">
                <a:latin typeface="+mj-lt"/>
              </a:rPr>
              <a:t>detectados.</a:t>
            </a:r>
          </a:p>
        </p:txBody>
      </p:sp>
    </p:spTree>
    <p:extLst>
      <p:ext uri="{BB962C8B-B14F-4D97-AF65-F5344CB8AC3E}">
        <p14:creationId xmlns:p14="http://schemas.microsoft.com/office/powerpoint/2010/main" val="297976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434BD892-D041-4FA4-B14E-57D7EE100529}"/>
              </a:ext>
            </a:extLst>
          </p:cNvPr>
          <p:cNvGrpSpPr/>
          <p:nvPr/>
        </p:nvGrpSpPr>
        <p:grpSpPr>
          <a:xfrm>
            <a:off x="3183311" y="1231264"/>
            <a:ext cx="4597644" cy="2642450"/>
            <a:chOff x="3183311" y="1231264"/>
            <a:chExt cx="4597644" cy="264245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6B31B006-8FFD-4CBA-9115-8B8BAF202509}"/>
                </a:ext>
              </a:extLst>
            </p:cNvPr>
            <p:cNvSpPr/>
            <p:nvPr/>
          </p:nvSpPr>
          <p:spPr>
            <a:xfrm>
              <a:off x="3183311" y="1231264"/>
              <a:ext cx="4597644" cy="26424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+mj-lt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338F650-BCCB-4E45-B50B-801A452BD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62" t="1049"/>
            <a:stretch/>
          </p:blipFill>
          <p:spPr>
            <a:xfrm>
              <a:off x="4448770" y="3117297"/>
              <a:ext cx="1593112" cy="3398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3" name="Picture 2" descr="Resultado de imagen para NASA logo png">
              <a:extLst>
                <a:ext uri="{FF2B5EF4-FFF2-40B4-BE49-F238E27FC236}">
                  <a16:creationId xmlns:a16="http://schemas.microsoft.com/office/drawing/2014/main" id="{F85821F9-2884-4BBF-A06F-93E895856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098" y="2786406"/>
              <a:ext cx="1052306" cy="89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A34BAFD-8977-48BE-A7EC-9A71C821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</a:t>
            </a:r>
            <a:r>
              <a:rPr lang="en-US" dirty="0" err="1"/>
              <a:t>onde</a:t>
            </a:r>
            <a:r>
              <a:rPr lang="en-US" dirty="0"/>
              <a:t> se </a:t>
            </a:r>
            <a:r>
              <a:rPr lang="en-US" dirty="0" err="1"/>
              <a:t>hacen</a:t>
            </a:r>
            <a:r>
              <a:rPr lang="en-US" dirty="0"/>
              <a:t> las </a:t>
            </a:r>
            <a:r>
              <a:rPr lang="en-US" dirty="0" err="1"/>
              <a:t>lecturas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s-AR" sz="2000" b="0" dirty="0">
                <a:sym typeface="Wingdings" panose="05000000000000000000" pitchFamily="2" charset="2"/>
              </a:rPr>
              <a:t>En las áreas sembradas con cultivos</a:t>
            </a:r>
            <a:endParaRPr lang="en-US" b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87330A-2C15-4512-A217-6DE809F372D1}"/>
              </a:ext>
            </a:extLst>
          </p:cNvPr>
          <p:cNvSpPr txBox="1"/>
          <p:nvPr/>
        </p:nvSpPr>
        <p:spPr>
          <a:xfrm>
            <a:off x="3247162" y="1358362"/>
            <a:ext cx="4678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Imágenes Satelitales </a:t>
            </a:r>
            <a:r>
              <a:rPr lang="es-AR" sz="1600" b="1" dirty="0"/>
              <a:t>Landsat </a:t>
            </a:r>
            <a:r>
              <a:rPr lang="es-AR" sz="1600" dirty="0"/>
              <a:t>5, 7 y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Acceso libre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b="1" dirty="0"/>
              <a:t>30 metros </a:t>
            </a:r>
            <a:r>
              <a:rPr lang="es-AR" sz="1600" dirty="0"/>
              <a:t>resolución de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Imagen cada </a:t>
            </a:r>
            <a:r>
              <a:rPr lang="es-AR" sz="1600" b="1" dirty="0"/>
              <a:t>15 días</a:t>
            </a:r>
            <a:r>
              <a:rPr lang="es-AR" sz="1600" dirty="0"/>
              <a:t> desde el año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En promedio 3 imágenes por año y cultivo en su momento reproductivo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26C934-F861-4179-ADDE-718782D4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151" y="1484141"/>
            <a:ext cx="771525" cy="6477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E7CD7E-1F71-4A2A-B248-37F0F0FF0802}"/>
              </a:ext>
            </a:extLst>
          </p:cNvPr>
          <p:cNvSpPr txBox="1"/>
          <p:nvPr/>
        </p:nvSpPr>
        <p:spPr>
          <a:xfrm>
            <a:off x="8255467" y="1634069"/>
            <a:ext cx="2908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000" dirty="0"/>
              <a:t>Buenos Aires, Argentina – Marzo 2017 – Resultado del reconocimiento de cultivos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D76927-8485-4CB0-81D2-095C2B08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95" y="2281769"/>
            <a:ext cx="3773013" cy="288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4D933C-FE5C-4AAE-990D-8DF3AF149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5" y="4233418"/>
            <a:ext cx="3307528" cy="2057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A0549D-2FEC-4894-B564-7DBA337B5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488" y="3958585"/>
            <a:ext cx="4016865" cy="233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D004EE5-7A71-4356-A857-07E2716885C5}"/>
              </a:ext>
            </a:extLst>
          </p:cNvPr>
          <p:cNvSpPr txBox="1"/>
          <p:nvPr/>
        </p:nvSpPr>
        <p:spPr>
          <a:xfrm>
            <a:off x="8223503" y="5333015"/>
            <a:ext cx="3963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  <a:sym typeface="Wingdings" panose="05000000000000000000" pitchFamily="2" charset="2"/>
              </a:rPr>
              <a:t>Selección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400" dirty="0" err="1">
                <a:latin typeface="+mj-lt"/>
                <a:sym typeface="Wingdings" panose="05000000000000000000" pitchFamily="2" charset="2"/>
              </a:rPr>
              <a:t>espacial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: </a:t>
            </a:r>
            <a:r>
              <a:rPr lang="en-US" sz="1400" b="1" dirty="0">
                <a:latin typeface="+mj-lt"/>
                <a:sym typeface="Wingdings" panose="05000000000000000000" pitchFamily="2" charset="2"/>
              </a:rPr>
              <a:t>Pixel Modis 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(</a:t>
            </a:r>
            <a:r>
              <a:rPr lang="es-AR" sz="1400" dirty="0"/>
              <a:t>250 metros, 6.25 ha)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b="1" dirty="0">
                <a:latin typeface="+mj-lt"/>
                <a:sym typeface="Wingdings" panose="05000000000000000000" pitchFamily="2" charset="2"/>
              </a:rPr>
              <a:t>100% </a:t>
            </a:r>
            <a:r>
              <a:rPr lang="en-US" sz="1400" b="1" dirty="0" err="1">
                <a:latin typeface="+mj-lt"/>
                <a:sym typeface="Wingdings" panose="05000000000000000000" pitchFamily="2" charset="2"/>
              </a:rPr>
              <a:t>dentro</a:t>
            </a:r>
            <a:r>
              <a:rPr lang="en-US" sz="1400" b="1" dirty="0">
                <a:latin typeface="+mj-lt"/>
                <a:sym typeface="Wingdings" panose="05000000000000000000" pitchFamily="2" charset="2"/>
              </a:rPr>
              <a:t> del area </a:t>
            </a:r>
            <a:r>
              <a:rPr lang="en-US" sz="1400" dirty="0" err="1">
                <a:latin typeface="+mj-lt"/>
                <a:sym typeface="Wingdings" panose="05000000000000000000" pitchFamily="2" charset="2"/>
              </a:rPr>
              <a:t>identificada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 del </a:t>
            </a:r>
            <a:r>
              <a:rPr lang="en-US" sz="1400" dirty="0" err="1">
                <a:latin typeface="+mj-lt"/>
                <a:sym typeface="Wingdings" panose="05000000000000000000" pitchFamily="2" charset="2"/>
              </a:rPr>
              <a:t>cultivo</a:t>
            </a:r>
            <a:endParaRPr lang="es-AR" sz="1400" dirty="0">
              <a:latin typeface="+mj-lt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FAC098A-1D21-4CC1-93D9-584D65085736}"/>
              </a:ext>
            </a:extLst>
          </p:cNvPr>
          <p:cNvSpPr/>
          <p:nvPr/>
        </p:nvSpPr>
        <p:spPr>
          <a:xfrm>
            <a:off x="-433956" y="641375"/>
            <a:ext cx="11358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dirty="0"/>
              <a:t>Objetivo: Identificar la ubicación geográfica de Soja y Maíz en los últimos 17 años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Firma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Espectral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“¿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Donde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?”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4847DD73-D355-45A0-A721-06DD83113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5" y="1182008"/>
            <a:ext cx="3005084" cy="3005084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7A00344C-8EFA-42AE-93D6-7DA269A629C6}"/>
              </a:ext>
            </a:extLst>
          </p:cNvPr>
          <p:cNvSpPr txBox="1"/>
          <p:nvPr/>
        </p:nvSpPr>
        <p:spPr>
          <a:xfrm>
            <a:off x="704570" y="6417030"/>
            <a:ext cx="63616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050" dirty="0"/>
              <a:t>Grilla de Pixeles </a:t>
            </a:r>
            <a:r>
              <a:rPr lang="es-AR" sz="1050" dirty="0" err="1"/>
              <a:t>Modis</a:t>
            </a:r>
            <a:r>
              <a:rPr lang="es-AR" sz="1050" dirty="0"/>
              <a:t> sobre la superficie terrestre sin identificar los distintos usos de suelo</a:t>
            </a:r>
          </a:p>
        </p:txBody>
      </p:sp>
      <p:sp>
        <p:nvSpPr>
          <p:cNvPr id="70" name="Cerrar llave 69">
            <a:extLst>
              <a:ext uri="{FF2B5EF4-FFF2-40B4-BE49-F238E27FC236}">
                <a16:creationId xmlns:a16="http://schemas.microsoft.com/office/drawing/2014/main" id="{BF6EC8A4-BF41-43DB-8320-132D7B20FA3B}"/>
              </a:ext>
            </a:extLst>
          </p:cNvPr>
          <p:cNvSpPr/>
          <p:nvPr/>
        </p:nvSpPr>
        <p:spPr>
          <a:xfrm>
            <a:off x="7883437" y="1182008"/>
            <a:ext cx="150161" cy="5372957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0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14900-22C1-4920-834A-50781743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Firma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Espectral</a:t>
            </a:r>
            <a:r>
              <a:rPr lang="en-US" dirty="0">
                <a:sym typeface="Wingdings" panose="05000000000000000000" pitchFamily="2" charset="2"/>
              </a:rPr>
              <a:t>,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“¿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Donde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?”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0" dirty="0" err="1">
                <a:sym typeface="Wingdings" panose="05000000000000000000" pitchFamily="2" charset="2"/>
              </a:rPr>
              <a:t>Validación</a:t>
            </a:r>
            <a:r>
              <a:rPr lang="en-US" b="0" dirty="0">
                <a:sym typeface="Wingdings" panose="05000000000000000000" pitchFamily="2" charset="2"/>
              </a:rPr>
              <a:t> de </a:t>
            </a:r>
            <a:r>
              <a:rPr lang="en-US" b="0" dirty="0" err="1">
                <a:sym typeface="Wingdings" panose="05000000000000000000" pitchFamily="2" charset="2"/>
              </a:rPr>
              <a:t>resultados</a:t>
            </a:r>
            <a:endParaRPr lang="es-AR" b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46CB76-A59F-42FD-AC48-1CA6A0C1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02" y="747072"/>
            <a:ext cx="4544267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A1D3539-3834-4461-9125-82A42538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007" y="747072"/>
            <a:ext cx="517713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D02E08-87AC-4624-B3A7-B090A46658B2}"/>
              </a:ext>
            </a:extLst>
          </p:cNvPr>
          <p:cNvSpPr txBox="1"/>
          <p:nvPr/>
        </p:nvSpPr>
        <p:spPr>
          <a:xfrm>
            <a:off x="2547283" y="3824568"/>
            <a:ext cx="6049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100" dirty="0">
                <a:latin typeface="+mj-lt"/>
              </a:rPr>
              <a:t>Buenos Aires, Argentina – Marzo 2017 -  Reconocimiento de cultivos con firma espectral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A6FB01-C572-44C4-AA61-BD7A741B9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137" y="3066867"/>
            <a:ext cx="771525" cy="647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9D1AF7-9B6E-4FC0-8B17-6611B886D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35" y="4139919"/>
            <a:ext cx="5105838" cy="263623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6613615-7D4F-40AA-AF12-679813187EDB}"/>
              </a:ext>
            </a:extLst>
          </p:cNvPr>
          <p:cNvSpPr txBox="1"/>
          <p:nvPr/>
        </p:nvSpPr>
        <p:spPr>
          <a:xfrm>
            <a:off x="1195304" y="5551073"/>
            <a:ext cx="37667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+mj-lt"/>
              </a:rPr>
              <a:t>Comparación</a:t>
            </a:r>
            <a:r>
              <a:rPr lang="en-US" sz="1100" b="1" dirty="0">
                <a:latin typeface="+mj-lt"/>
              </a:rPr>
              <a:t> con </a:t>
            </a:r>
            <a:r>
              <a:rPr lang="en-US" sz="1100" b="1" dirty="0" err="1">
                <a:latin typeface="+mj-lt"/>
              </a:rPr>
              <a:t>datos</a:t>
            </a:r>
            <a:r>
              <a:rPr lang="en-US" sz="1100" b="1" dirty="0">
                <a:latin typeface="+mj-lt"/>
              </a:rPr>
              <a:t> </a:t>
            </a:r>
            <a:r>
              <a:rPr lang="en-US" sz="1100" b="1" dirty="0" err="1">
                <a:latin typeface="+mj-lt"/>
              </a:rPr>
              <a:t>oficiales</a:t>
            </a:r>
            <a:endParaRPr lang="es-AR" sz="1100" b="1" dirty="0"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56470F0-1E15-4490-A271-F61F9353C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309" y="4226968"/>
            <a:ext cx="3230560" cy="243691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501A7A5-C49D-4264-A521-5868A4434CB7}"/>
              </a:ext>
            </a:extLst>
          </p:cNvPr>
          <p:cNvSpPr txBox="1"/>
          <p:nvPr/>
        </p:nvSpPr>
        <p:spPr>
          <a:xfrm>
            <a:off x="685778" y="3898099"/>
            <a:ext cx="835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+mj-lt"/>
              </a:rPr>
              <a:t>Soja</a:t>
            </a:r>
            <a:endParaRPr lang="es-AR" sz="1100" b="1" dirty="0">
              <a:latin typeface="+mj-lt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8D4C4B17-D3BF-47BF-8F93-E650CAC04304}"/>
              </a:ext>
            </a:extLst>
          </p:cNvPr>
          <p:cNvSpPr/>
          <p:nvPr/>
        </p:nvSpPr>
        <p:spPr>
          <a:xfrm>
            <a:off x="5439332" y="4935899"/>
            <a:ext cx="265017" cy="6440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100"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3555DD-EB09-4842-AC54-D512CD43054C}"/>
              </a:ext>
            </a:extLst>
          </p:cNvPr>
          <p:cNvSpPr txBox="1"/>
          <p:nvPr/>
        </p:nvSpPr>
        <p:spPr>
          <a:xfrm>
            <a:off x="8326698" y="5257910"/>
            <a:ext cx="565655" cy="4767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R2: 86% </a:t>
            </a:r>
            <a:endParaRPr lang="es-AR" sz="1100" dirty="0">
              <a:latin typeface="+mj-lt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592AF74-0548-453D-B5CE-B26CFDDA26A2}"/>
              </a:ext>
            </a:extLst>
          </p:cNvPr>
          <p:cNvSpPr/>
          <p:nvPr/>
        </p:nvSpPr>
        <p:spPr>
          <a:xfrm>
            <a:off x="9235929" y="4013278"/>
            <a:ext cx="26642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dirty="0">
                <a:latin typeface="+mj-lt"/>
              </a:rPr>
              <a:t>Los datos oficiales trabajan con lógicas de segmentos aleatorios que representan el 5% del área. S4 trabaja con toda la extensión geográfica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dirty="0">
                <a:latin typeface="+mj-lt"/>
              </a:rPr>
              <a:t>Los problemas de nubosidad pueden afectar las estadísticas de S4 por perder área de cultivo por no poder detectarla</a:t>
            </a:r>
          </a:p>
        </p:txBody>
      </p:sp>
      <p:pic>
        <p:nvPicPr>
          <p:cNvPr id="5122" name="Picture 2" descr="Resultado de imagen para ministerio de agroindustria">
            <a:extLst>
              <a:ext uri="{FF2B5EF4-FFF2-40B4-BE49-F238E27FC236}">
                <a16:creationId xmlns:a16="http://schemas.microsoft.com/office/drawing/2014/main" id="{6ADEE8EB-1094-4D89-AC39-5559FE29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70" y="6318806"/>
            <a:ext cx="1600724" cy="457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28 Imagen" descr="Cuadro2-01.png">
            <a:extLst>
              <a:ext uri="{FF2B5EF4-FFF2-40B4-BE49-F238E27FC236}">
                <a16:creationId xmlns:a16="http://schemas.microsoft.com/office/drawing/2014/main" id="{FCC0A653-900F-4CA5-B473-C808F3DDCB4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005" y="6461237"/>
            <a:ext cx="180035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975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A784C5A-B50C-4493-A4F0-2DB3349466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581" y="-807"/>
            <a:ext cx="3348156" cy="23639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FA427A-878C-4675-BC8B-35BB6981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4" y="180753"/>
            <a:ext cx="9407796" cy="566319"/>
          </a:xfrm>
        </p:spPr>
        <p:txBody>
          <a:bodyPr/>
          <a:lstStyle/>
          <a:p>
            <a:r>
              <a:rPr lang="es-AR" dirty="0"/>
              <a:t>Index Sequía</a:t>
            </a:r>
            <a:r>
              <a:rPr lang="es-AR" dirty="0">
                <a:sym typeface="Wingdings" panose="05000000000000000000" pitchFamily="2" charset="2"/>
              </a:rPr>
              <a:t></a:t>
            </a:r>
            <a:r>
              <a:rPr lang="es-AR" dirty="0"/>
              <a:t> </a:t>
            </a:r>
            <a:r>
              <a:rPr lang="es-AR" b="0" dirty="0"/>
              <a:t>Validación con datos de campo</a:t>
            </a:r>
            <a:endParaRPr lang="en-US" b="0" dirty="0"/>
          </a:p>
        </p:txBody>
      </p:sp>
      <p:pic>
        <p:nvPicPr>
          <p:cNvPr id="4" name="28 Imagen" descr="Cuadro2-01.png">
            <a:extLst>
              <a:ext uri="{FF2B5EF4-FFF2-40B4-BE49-F238E27FC236}">
                <a16:creationId xmlns:a16="http://schemas.microsoft.com/office/drawing/2014/main" id="{646A7E0F-0A93-4BE9-80FF-B9B2B32ECA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37" y="337912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0325EAFC-E5BF-4AA9-A7D3-2267E68EFB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73917" y="145140"/>
            <a:ext cx="1000125" cy="695325"/>
          </a:xfrm>
          <a:prstGeom prst="rect">
            <a:avLst/>
          </a:prstGeom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E71415E1-1174-458E-AF7E-227E34D21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1878" r="77672" b="90083"/>
          <a:stretch/>
        </p:blipFill>
        <p:spPr>
          <a:xfrm>
            <a:off x="9816283" y="415781"/>
            <a:ext cx="458933" cy="264470"/>
          </a:xfrm>
          <a:prstGeom prst="rect">
            <a:avLst/>
          </a:prstGeom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4871A181-615A-4B1F-A581-0D25F48FDD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837" y="904231"/>
            <a:ext cx="4737481" cy="337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5281FC-7E05-4693-8768-8AB6947CDA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18059"/>
          <a:stretch/>
        </p:blipFill>
        <p:spPr>
          <a:xfrm>
            <a:off x="371492" y="4329114"/>
            <a:ext cx="4951879" cy="23885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D83E13-2281-4963-911C-AB7E6D1D21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35181"/>
          <a:stretch/>
        </p:blipFill>
        <p:spPr>
          <a:xfrm>
            <a:off x="5299443" y="6019996"/>
            <a:ext cx="1371600" cy="6976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E949AB-64E4-4AD3-B371-E7FD2B01D48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4581" y="2269378"/>
            <a:ext cx="3525723" cy="2365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BA6C3D-3B0C-40B3-93AF-1E926F92836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11092" y="4525679"/>
            <a:ext cx="3509624" cy="2354400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F41FE52-BCB2-4BD6-97A2-A894AAA56155}"/>
              </a:ext>
            </a:extLst>
          </p:cNvPr>
          <p:cNvSpPr/>
          <p:nvPr/>
        </p:nvSpPr>
        <p:spPr>
          <a:xfrm>
            <a:off x="5276341" y="1777207"/>
            <a:ext cx="23428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Fuente: </a:t>
            </a:r>
            <a:r>
              <a:rPr lang="en-US" sz="1400" dirty="0" err="1">
                <a:latin typeface="+mj-lt"/>
              </a:rPr>
              <a:t>Monitores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rendimiento</a:t>
            </a:r>
            <a:r>
              <a:rPr lang="en-US" sz="1400" dirty="0">
                <a:latin typeface="+mj-lt"/>
              </a:rPr>
              <a:t> 6 a</a:t>
            </a:r>
            <a:r>
              <a:rPr lang="es-AR" sz="1400" dirty="0" err="1">
                <a:latin typeface="+mj-lt"/>
              </a:rPr>
              <a:t>ños</a:t>
            </a:r>
            <a:endParaRPr lang="en-US" sz="1400" dirty="0">
              <a:latin typeface="+mj-lt"/>
              <a:sym typeface="Wingdings" panose="05000000000000000000" pitchFamily="2" charset="2"/>
            </a:endParaRPr>
          </a:p>
          <a:p>
            <a:r>
              <a:rPr lang="es-AR" sz="1400" b="1" dirty="0">
                <a:latin typeface="+mj-lt"/>
              </a:rPr>
              <a:t>Correlación: ~77%</a:t>
            </a:r>
          </a:p>
          <a:p>
            <a:r>
              <a:rPr lang="es-AR" sz="1400" dirty="0">
                <a:latin typeface="+mj-lt"/>
              </a:rPr>
              <a:t>   [w/ S4Index v1.0]</a:t>
            </a:r>
          </a:p>
          <a:p>
            <a:endParaRPr lang="es-AR" sz="1400" b="1" dirty="0">
              <a:latin typeface="+mj-lt"/>
            </a:endParaRPr>
          </a:p>
        </p:txBody>
      </p:sp>
      <p:sp>
        <p:nvSpPr>
          <p:cNvPr id="16" name="CuadroTexto 53">
            <a:extLst>
              <a:ext uri="{FF2B5EF4-FFF2-40B4-BE49-F238E27FC236}">
                <a16:creationId xmlns:a16="http://schemas.microsoft.com/office/drawing/2014/main" id="{54A97859-F62C-41E1-97AE-501EB204AD2A}"/>
              </a:ext>
            </a:extLst>
          </p:cNvPr>
          <p:cNvSpPr txBox="1"/>
          <p:nvPr/>
        </p:nvSpPr>
        <p:spPr>
          <a:xfrm>
            <a:off x="5246344" y="928632"/>
            <a:ext cx="2237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Un </a:t>
            </a:r>
            <a:r>
              <a:rPr lang="en-US" sz="1400" dirty="0" err="1">
                <a:latin typeface="+mj-lt"/>
              </a:rPr>
              <a:t>modelo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todos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datos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agregados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departamento</a:t>
            </a:r>
            <a:r>
              <a:rPr lang="en-US" sz="1400" dirty="0">
                <a:latin typeface="+mj-lt"/>
              </a:rPr>
              <a:t>/</a:t>
            </a:r>
            <a:r>
              <a:rPr lang="en-US" sz="1400" dirty="0" err="1">
                <a:latin typeface="+mj-lt"/>
              </a:rPr>
              <a:t>año</a:t>
            </a:r>
            <a:endParaRPr lang="es-AR" sz="1400" dirty="0">
              <a:latin typeface="+mj-lt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7D4509B-C95F-4B38-82F2-509A4B520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6580" y="2982905"/>
            <a:ext cx="1344729" cy="550527"/>
          </a:xfrm>
          <a:prstGeom prst="rect">
            <a:avLst/>
          </a:prstGeom>
        </p:spPr>
      </p:pic>
      <p:pic>
        <p:nvPicPr>
          <p:cNvPr id="18" name="25 Imagen" descr="pixel monitor.png">
            <a:extLst>
              <a:ext uri="{FF2B5EF4-FFF2-40B4-BE49-F238E27FC236}">
                <a16:creationId xmlns:a16="http://schemas.microsoft.com/office/drawing/2014/main" id="{A51A963D-5B0E-423F-A0DB-4E950CB7DCA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4776" y="3646185"/>
            <a:ext cx="1356533" cy="8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0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467616" y="160438"/>
            <a:ext cx="9144000" cy="3276600"/>
            <a:chOff x="133982" y="3448143"/>
            <a:chExt cx="9144000" cy="32766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982" y="3448143"/>
              <a:ext cx="9144000" cy="3276600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0576" y="4106518"/>
              <a:ext cx="276225" cy="143827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1066" y="4071516"/>
              <a:ext cx="276225" cy="1438275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86817" y="58786"/>
            <a:ext cx="828675" cy="7239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316799" y="3988118"/>
            <a:ext cx="2597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Fuente: </a:t>
            </a:r>
            <a:r>
              <a:rPr lang="en-US" dirty="0" err="1">
                <a:latin typeface="+mj-lt"/>
              </a:rPr>
              <a:t>Rindes</a:t>
            </a:r>
            <a:r>
              <a:rPr lang="en-US" dirty="0">
                <a:latin typeface="+mj-lt"/>
              </a:rPr>
              <a:t> USDA</a:t>
            </a:r>
          </a:p>
          <a:p>
            <a:r>
              <a:rPr lang="es-AR" b="1" dirty="0">
                <a:latin typeface="+mj-lt"/>
              </a:rPr>
              <a:t>Correlación:</a:t>
            </a:r>
          </a:p>
          <a:p>
            <a:r>
              <a:rPr lang="es-AR" b="1" dirty="0">
                <a:latin typeface="+mj-lt"/>
              </a:rPr>
              <a:t>    Maíz: ~70%</a:t>
            </a:r>
          </a:p>
          <a:p>
            <a:r>
              <a:rPr lang="es-AR" b="1" dirty="0">
                <a:latin typeface="+mj-lt"/>
              </a:rPr>
              <a:t>    Soja: ~60%</a:t>
            </a:r>
          </a:p>
          <a:p>
            <a:r>
              <a:rPr lang="es-AR" dirty="0">
                <a:latin typeface="+mj-lt"/>
              </a:rPr>
              <a:t>[w/S4Index v1.0]</a:t>
            </a:r>
          </a:p>
        </p:txBody>
      </p:sp>
      <p:pic>
        <p:nvPicPr>
          <p:cNvPr id="21" name="Picture 4" descr="http://www.standardgrain.com/wp-content/uploads/2012/06/usda-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492" y="1980120"/>
            <a:ext cx="59791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14" y="3112226"/>
            <a:ext cx="3152775" cy="5429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4977" y="3104564"/>
            <a:ext cx="3248025" cy="54292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99163" y="3112007"/>
            <a:ext cx="3219450" cy="514350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1336149" y="3365114"/>
            <a:ext cx="13741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100">
                <a:latin typeface="Dosis" panose="02010503020202060003" pitchFamily="50" charset="0"/>
              </a:rPr>
              <a:t>S4Index (12/7-28/7)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695289" y="3376300"/>
            <a:ext cx="13741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100">
                <a:latin typeface="Dosis" panose="02010503020202060003" pitchFamily="50" charset="0"/>
              </a:rPr>
              <a:t>S4Index (12/7-28/7)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7942616" y="3357074"/>
            <a:ext cx="13741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100">
                <a:latin typeface="Dosis" panose="02010503020202060003" pitchFamily="50" charset="0"/>
              </a:rPr>
              <a:t>S4Index (12/7-28/7)</a:t>
            </a:r>
          </a:p>
        </p:txBody>
      </p:sp>
      <p:sp>
        <p:nvSpPr>
          <p:cNvPr id="33" name="Marcador de número de diapositiva 28"/>
          <p:cNvSpPr>
            <a:spLocks noGrp="1"/>
          </p:cNvSpPr>
          <p:nvPr>
            <p:ph type="sldNum" sz="quarter" idx="4294967295"/>
          </p:nvPr>
        </p:nvSpPr>
        <p:spPr>
          <a:xfrm>
            <a:off x="8596044" y="6366183"/>
            <a:ext cx="2743200" cy="365125"/>
          </a:xfrm>
          <a:prstGeom prst="rect">
            <a:avLst/>
          </a:prstGeom>
        </p:spPr>
        <p:txBody>
          <a:bodyPr/>
          <a:lstStyle/>
          <a:p>
            <a:fld id="{64C2A304-5DFA-4754-A488-6FFD6ACE24D0}" type="slidenum">
              <a:rPr lang="en-US" smtClean="0"/>
              <a:t>15</a:t>
            </a:fld>
            <a:endParaRPr lang="en-US"/>
          </a:p>
        </p:txBody>
      </p:sp>
      <p:pic>
        <p:nvPicPr>
          <p:cNvPr id="23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1602" r="88467" b="89545"/>
          <a:stretch/>
        </p:blipFill>
        <p:spPr>
          <a:xfrm>
            <a:off x="9840313" y="196302"/>
            <a:ext cx="546504" cy="334682"/>
          </a:xfrm>
          <a:prstGeom prst="rect">
            <a:avLst/>
          </a:prstGeom>
        </p:spPr>
      </p:pic>
      <p:grpSp>
        <p:nvGrpSpPr>
          <p:cNvPr id="42" name="Grupo 24"/>
          <p:cNvGrpSpPr/>
          <p:nvPr/>
        </p:nvGrpSpPr>
        <p:grpSpPr>
          <a:xfrm>
            <a:off x="92429" y="3651595"/>
            <a:ext cx="7476315" cy="3077078"/>
            <a:chOff x="92429" y="3704603"/>
            <a:chExt cx="7476315" cy="3077078"/>
          </a:xfrm>
        </p:grpSpPr>
        <p:grpSp>
          <p:nvGrpSpPr>
            <p:cNvPr id="43" name="Grupo 22"/>
            <p:cNvGrpSpPr/>
            <p:nvPr/>
          </p:nvGrpSpPr>
          <p:grpSpPr>
            <a:xfrm>
              <a:off x="92429" y="3704603"/>
              <a:ext cx="7476315" cy="3028950"/>
              <a:chOff x="92429" y="3810619"/>
              <a:chExt cx="7476315" cy="3028950"/>
            </a:xfrm>
          </p:grpSpPr>
          <p:pic>
            <p:nvPicPr>
              <p:cNvPr id="46" name="Imagen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429" y="3810619"/>
                <a:ext cx="7096125" cy="3028950"/>
              </a:xfrm>
              <a:prstGeom prst="rect">
                <a:avLst/>
              </a:prstGeom>
            </p:spPr>
          </p:pic>
          <p:pic>
            <p:nvPicPr>
              <p:cNvPr id="47" name="Imagen 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3454" y="5717692"/>
                <a:ext cx="3257550" cy="533400"/>
              </a:xfrm>
              <a:prstGeom prst="rect">
                <a:avLst/>
              </a:prstGeom>
            </p:spPr>
          </p:pic>
          <p:pic>
            <p:nvPicPr>
              <p:cNvPr id="48" name="Imagen 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11194" y="5727217"/>
                <a:ext cx="3257550" cy="523875"/>
              </a:xfrm>
              <a:prstGeom prst="rect">
                <a:avLst/>
              </a:prstGeom>
            </p:spPr>
          </p:pic>
          <p:pic>
            <p:nvPicPr>
              <p:cNvPr id="49" name="Imagen 1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3454" y="3918359"/>
                <a:ext cx="571500" cy="266700"/>
              </a:xfrm>
              <a:prstGeom prst="rect">
                <a:avLst/>
              </a:prstGeom>
            </p:spPr>
          </p:pic>
          <p:pic>
            <p:nvPicPr>
              <p:cNvPr id="50" name="Imagen 20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13040" y="3810619"/>
                <a:ext cx="685800" cy="285750"/>
              </a:xfrm>
              <a:prstGeom prst="rect">
                <a:avLst/>
              </a:prstGeom>
            </p:spPr>
          </p:pic>
        </p:grpSp>
        <p:sp>
          <p:nvSpPr>
            <p:cNvPr id="44" name="CuadroTexto 21"/>
            <p:cNvSpPr txBox="1"/>
            <p:nvPr/>
          </p:nvSpPr>
          <p:spPr>
            <a:xfrm>
              <a:off x="914401" y="6520071"/>
              <a:ext cx="255767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100">
                  <a:latin typeface="Dosis" panose="02010503020202060003" pitchFamily="2" charset="0"/>
                </a:rPr>
                <a:t>S4Index (28/7-13/8)</a:t>
              </a:r>
            </a:p>
          </p:txBody>
        </p:sp>
        <p:sp>
          <p:nvSpPr>
            <p:cNvPr id="45" name="CuadroTexto 23"/>
            <p:cNvSpPr txBox="1"/>
            <p:nvPr/>
          </p:nvSpPr>
          <p:spPr>
            <a:xfrm>
              <a:off x="4443714" y="6513147"/>
              <a:ext cx="255767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100">
                  <a:latin typeface="Dosis" panose="02010503020202060003" pitchFamily="2" charset="0"/>
                </a:rPr>
                <a:t>S4Index (28/7-13/8-29/8)</a:t>
              </a:r>
            </a:p>
          </p:txBody>
        </p:sp>
      </p:grpSp>
      <p:pic>
        <p:nvPicPr>
          <p:cNvPr id="51" name="Imagen 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96492" y="3712630"/>
            <a:ext cx="1000125" cy="695325"/>
          </a:xfrm>
          <a:prstGeom prst="rect">
            <a:avLst/>
          </a:prstGeom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A00D5B38-476E-4BBC-A706-4CE40008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378" y="1353397"/>
            <a:ext cx="2372741" cy="566319"/>
          </a:xfrm>
        </p:spPr>
        <p:txBody>
          <a:bodyPr/>
          <a:lstStyle/>
          <a:p>
            <a:r>
              <a:rPr lang="es-AR" dirty="0"/>
              <a:t>Index Sequía</a:t>
            </a:r>
            <a:r>
              <a:rPr lang="es-AR" dirty="0">
                <a:sym typeface="Wingdings" panose="05000000000000000000" pitchFamily="2" charset="2"/>
              </a:rPr>
              <a:t></a:t>
            </a:r>
            <a:r>
              <a:rPr lang="es-AR" dirty="0"/>
              <a:t> </a:t>
            </a:r>
            <a:r>
              <a:rPr lang="es-AR" b="0" dirty="0"/>
              <a:t>Validación con datos de rindes oficiales</a:t>
            </a:r>
            <a:endParaRPr lang="en-US" b="0" dirty="0"/>
          </a:p>
        </p:txBody>
      </p:sp>
      <p:pic>
        <p:nvPicPr>
          <p:cNvPr id="31" name="28 Imagen" descr="Cuadro2-01.png">
            <a:extLst>
              <a:ext uri="{FF2B5EF4-FFF2-40B4-BE49-F238E27FC236}">
                <a16:creationId xmlns:a16="http://schemas.microsoft.com/office/drawing/2014/main" id="{EA2BA755-EF15-444D-AA09-3E6A0B738C4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9090" y="1009544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97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3B780-8E3B-4D99-8D5C-E2592B0E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Index Sequía</a:t>
            </a:r>
            <a:r>
              <a:rPr lang="es-AR" dirty="0">
                <a:sym typeface="Wingdings" panose="05000000000000000000" pitchFamily="2" charset="2"/>
              </a:rPr>
              <a:t></a:t>
            </a:r>
            <a:r>
              <a:rPr lang="es-AR" dirty="0"/>
              <a:t> </a:t>
            </a:r>
            <a:r>
              <a:rPr lang="es-AR" b="0" dirty="0"/>
              <a:t>Validación con datos de rindes oficiales</a:t>
            </a:r>
            <a:endParaRPr lang="en-US" dirty="0"/>
          </a:p>
        </p:txBody>
      </p:sp>
      <p:pic>
        <p:nvPicPr>
          <p:cNvPr id="4" name="28 Imagen" descr="Cuadro2-01.png">
            <a:extLst>
              <a:ext uri="{FF2B5EF4-FFF2-40B4-BE49-F238E27FC236}">
                <a16:creationId xmlns:a16="http://schemas.microsoft.com/office/drawing/2014/main" id="{DE3DA705-265A-4E96-B695-73F644319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37" y="337912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esultado de imagen para brazil icon flag">
            <a:extLst>
              <a:ext uri="{FF2B5EF4-FFF2-40B4-BE49-F238E27FC236}">
                <a16:creationId xmlns:a16="http://schemas.microsoft.com/office/drawing/2014/main" id="{33EAC03D-4C82-4E0B-943B-E9AF12F2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26" y="213734"/>
            <a:ext cx="591009" cy="4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42A7B3-90F7-45CA-B93C-58BD32886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535" y="-2729"/>
            <a:ext cx="1000125" cy="6953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3CE72E-21AA-4D98-8073-467569D95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879" y="927179"/>
            <a:ext cx="7716327" cy="44487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8E552A-61CB-4078-80B4-E8C510161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254" y="5556081"/>
            <a:ext cx="5029200" cy="7524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16B3A3-2C7A-46E8-8B7E-D2F6B0D05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504" y="5556081"/>
            <a:ext cx="5238750" cy="752475"/>
          </a:xfrm>
          <a:prstGeom prst="rect">
            <a:avLst/>
          </a:prstGeom>
        </p:spPr>
      </p:pic>
      <p:sp>
        <p:nvSpPr>
          <p:cNvPr id="10" name="CuadroTexto 16">
            <a:extLst>
              <a:ext uri="{FF2B5EF4-FFF2-40B4-BE49-F238E27FC236}">
                <a16:creationId xmlns:a16="http://schemas.microsoft.com/office/drawing/2014/main" id="{3177CE6C-F799-4554-8A86-6C7F3C7D3F18}"/>
              </a:ext>
            </a:extLst>
          </p:cNvPr>
          <p:cNvSpPr txBox="1"/>
          <p:nvPr/>
        </p:nvSpPr>
        <p:spPr>
          <a:xfrm>
            <a:off x="9826742" y="2320959"/>
            <a:ext cx="2349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latin typeface="+mj-lt"/>
              </a:rPr>
              <a:t>Fuente: </a:t>
            </a:r>
          </a:p>
          <a:p>
            <a:r>
              <a:rPr lang="es-AR" dirty="0">
                <a:latin typeface="+mj-lt"/>
              </a:rPr>
              <a:t>Periodo 2008-2015</a:t>
            </a:r>
          </a:p>
          <a:p>
            <a:r>
              <a:rPr lang="es-AR" dirty="0">
                <a:latin typeface="+mj-lt"/>
              </a:rPr>
              <a:t>Municipios &gt;10.000has (promedio anual de has sembradas) </a:t>
            </a:r>
          </a:p>
          <a:p>
            <a:r>
              <a:rPr lang="es-AR" b="1" dirty="0">
                <a:latin typeface="+mj-lt"/>
              </a:rPr>
              <a:t>Correlación: ~60%</a:t>
            </a:r>
          </a:p>
          <a:p>
            <a:endParaRPr lang="es-AR" b="1" dirty="0">
              <a:latin typeface="+mj-lt"/>
            </a:endParaRPr>
          </a:p>
          <a:p>
            <a:endParaRPr lang="es-ES" dirty="0">
              <a:latin typeface="+mj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1094519-1D48-4B8E-A239-938D436E2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1685" y="1997380"/>
            <a:ext cx="661697" cy="5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9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143DB16E-6E09-439A-9368-F61E285C861C}"/>
              </a:ext>
            </a:extLst>
          </p:cNvPr>
          <p:cNvGrpSpPr>
            <a:grpSpLocks noChangeAspect="1"/>
          </p:cNvGrpSpPr>
          <p:nvPr/>
        </p:nvGrpSpPr>
        <p:grpSpPr>
          <a:xfrm>
            <a:off x="6164927" y="747072"/>
            <a:ext cx="5861939" cy="3960000"/>
            <a:chOff x="6089650" y="803440"/>
            <a:chExt cx="5587447" cy="35053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487F208-9BF0-4E65-AF3F-ECD2DCAA9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5112" y="803440"/>
              <a:ext cx="5451985" cy="3449031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411C9EA-8CBF-4E58-A593-55EA4F016A4F}"/>
                </a:ext>
              </a:extLst>
            </p:cNvPr>
            <p:cNvSpPr/>
            <p:nvPr/>
          </p:nvSpPr>
          <p:spPr>
            <a:xfrm>
              <a:off x="6089650" y="4000500"/>
              <a:ext cx="1263650" cy="308339"/>
            </a:xfrm>
            <a:prstGeom prst="rect">
              <a:avLst/>
            </a:prstGeom>
            <a:solidFill>
              <a:schemeClr val="bg1"/>
            </a:solidFill>
            <a:ln w="127000">
              <a:solidFill>
                <a:schemeClr val="bg1"/>
              </a:solidFill>
              <a:headEnd type="oval"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osis" panose="02010503020202060003" pitchFamily="50" charset="0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3D21D8B-FFD7-4AC0-B945-FC25B2980B00}"/>
              </a:ext>
            </a:extLst>
          </p:cNvPr>
          <p:cNvGrpSpPr>
            <a:grpSpLocks noChangeAspect="1"/>
          </p:cNvGrpSpPr>
          <p:nvPr/>
        </p:nvGrpSpPr>
        <p:grpSpPr>
          <a:xfrm>
            <a:off x="269446" y="4196193"/>
            <a:ext cx="5353950" cy="2520000"/>
            <a:chOff x="0" y="4077479"/>
            <a:chExt cx="5907449" cy="2780521"/>
          </a:xfrm>
        </p:grpSpPr>
        <p:pic>
          <p:nvPicPr>
            <p:cNvPr id="52" name="Imagen 30">
              <a:extLst>
                <a:ext uri="{FF2B5EF4-FFF2-40B4-BE49-F238E27FC236}">
                  <a16:creationId xmlns:a16="http://schemas.microsoft.com/office/drawing/2014/main" id="{CC6092DA-6C25-419D-9B6F-CC2BF01E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231" b="5432"/>
            <a:stretch/>
          </p:blipFill>
          <p:spPr>
            <a:xfrm>
              <a:off x="0" y="4227403"/>
              <a:ext cx="5907449" cy="2630597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503C2B4-88BC-4B88-9A8D-CAB25869C0AF}"/>
                </a:ext>
              </a:extLst>
            </p:cNvPr>
            <p:cNvSpPr/>
            <p:nvPr/>
          </p:nvSpPr>
          <p:spPr>
            <a:xfrm>
              <a:off x="3750365" y="4077479"/>
              <a:ext cx="2025069" cy="253070"/>
            </a:xfrm>
            <a:prstGeom prst="rect">
              <a:avLst/>
            </a:prstGeom>
            <a:solidFill>
              <a:schemeClr val="bg1"/>
            </a:solidFill>
            <a:ln w="127000">
              <a:solidFill>
                <a:schemeClr val="bg1"/>
              </a:solidFill>
              <a:headEnd type="oval"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osis" panose="02010503020202060003" pitchFamily="50" charset="0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3BCA3B6-3BC4-4C89-BDFC-8871C01A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Indice</a:t>
            </a:r>
            <a:r>
              <a:rPr lang="es-AR" dirty="0"/>
              <a:t> Inundación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s-AR" dirty="0"/>
              <a:t> </a:t>
            </a:r>
            <a:r>
              <a:rPr lang="es-AR" b="0" dirty="0"/>
              <a:t>Datos Satelitales</a:t>
            </a:r>
            <a:endParaRPr lang="en-US" b="0" dirty="0"/>
          </a:p>
        </p:txBody>
      </p:sp>
      <p:pic>
        <p:nvPicPr>
          <p:cNvPr id="19" name="28 Imagen" descr="Cuadro2-01.png">
            <a:extLst>
              <a:ext uri="{FF2B5EF4-FFF2-40B4-BE49-F238E27FC236}">
                <a16:creationId xmlns:a16="http://schemas.microsoft.com/office/drawing/2014/main" id="{E9EF9075-C12A-40E5-8181-9CB0F04435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37" y="337912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9227AE09-F462-4971-9AA6-E34815451056}"/>
              </a:ext>
            </a:extLst>
          </p:cNvPr>
          <p:cNvSpPr/>
          <p:nvPr/>
        </p:nvSpPr>
        <p:spPr>
          <a:xfrm>
            <a:off x="321538" y="1242869"/>
            <a:ext cx="5697147" cy="25701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pic>
        <p:nvPicPr>
          <p:cNvPr id="50" name="Picture 2" descr="Resultado de imagen para NASA logo png">
            <a:extLst>
              <a:ext uri="{FF2B5EF4-FFF2-40B4-BE49-F238E27FC236}">
                <a16:creationId xmlns:a16="http://schemas.microsoft.com/office/drawing/2014/main" id="{C0345547-45EF-4CAD-861D-0DA84322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22" y="1299622"/>
            <a:ext cx="1052306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E27557A-C541-4FF0-B3E3-58E0A0D06A31}"/>
              </a:ext>
            </a:extLst>
          </p:cNvPr>
          <p:cNvSpPr/>
          <p:nvPr/>
        </p:nvSpPr>
        <p:spPr>
          <a:xfrm>
            <a:off x="272500" y="676550"/>
            <a:ext cx="1089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Objetivo</a:t>
            </a:r>
            <a:r>
              <a:rPr lang="en-US" dirty="0"/>
              <a:t>: </a:t>
            </a:r>
            <a:r>
              <a:rPr lang="en-US" dirty="0" err="1"/>
              <a:t>Determinar</a:t>
            </a:r>
            <a:r>
              <a:rPr lang="en-US" dirty="0"/>
              <a:t> la </a:t>
            </a:r>
            <a:r>
              <a:rPr lang="en-US" dirty="0" err="1"/>
              <a:t>presencia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superficie</a:t>
            </a:r>
            <a:r>
              <a:rPr lang="en-US" dirty="0"/>
              <a:t> </a:t>
            </a:r>
            <a:r>
              <a:rPr lang="en-US" dirty="0" err="1"/>
              <a:t>agrícola</a:t>
            </a:r>
            <a:endParaRPr lang="es-AR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4526A3D-3EDF-4ECA-AB71-066ED570BDDF}"/>
              </a:ext>
            </a:extLst>
          </p:cNvPr>
          <p:cNvSpPr txBox="1"/>
          <p:nvPr/>
        </p:nvSpPr>
        <p:spPr>
          <a:xfrm>
            <a:off x="420837" y="1389002"/>
            <a:ext cx="4786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Sensor: Modis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>
                <a:latin typeface="+mj-lt"/>
              </a:rPr>
              <a:t>S</a:t>
            </a:r>
            <a:r>
              <a:rPr lang="en-US" sz="1600" dirty="0" err="1">
                <a:latin typeface="+mj-lt"/>
              </a:rPr>
              <a:t>atelite</a:t>
            </a:r>
            <a:r>
              <a:rPr lang="en-US" sz="1600" dirty="0">
                <a:latin typeface="+mj-lt"/>
              </a:rPr>
              <a:t>: Terra y Aqua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>
                <a:latin typeface="+mj-lt"/>
              </a:rPr>
              <a:t>A</a:t>
            </a:r>
            <a:r>
              <a:rPr lang="en-US" sz="1600" dirty="0" err="1">
                <a:latin typeface="+mj-lt"/>
              </a:rPr>
              <a:t>cceso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libre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Resolución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espacial</a:t>
            </a:r>
            <a:r>
              <a:rPr lang="en-US" sz="1600" dirty="0">
                <a:latin typeface="+mj-lt"/>
              </a:rPr>
              <a:t>: </a:t>
            </a:r>
            <a:r>
              <a:rPr lang="en-US" sz="1600" b="1" dirty="0">
                <a:latin typeface="+mj-lt"/>
              </a:rPr>
              <a:t>250 metros </a:t>
            </a:r>
            <a:r>
              <a:rPr lang="en-US" sz="1600" dirty="0">
                <a:latin typeface="+mj-lt"/>
              </a:rPr>
              <a:t>(6.25 has)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Resolución</a:t>
            </a:r>
            <a:r>
              <a:rPr lang="en-US" sz="1600" dirty="0">
                <a:latin typeface="+mj-lt"/>
              </a:rPr>
              <a:t> temporal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compuesto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b="1" dirty="0">
                <a:latin typeface="+mj-lt"/>
                <a:sym typeface="Wingdings" panose="05000000000000000000" pitchFamily="2" charset="2"/>
              </a:rPr>
              <a:t>16 </a:t>
            </a:r>
            <a:r>
              <a:rPr lang="en-US" sz="1600" b="1" dirty="0" err="1">
                <a:latin typeface="+mj-lt"/>
                <a:sym typeface="Wingdings" panose="05000000000000000000" pitchFamily="2" charset="2"/>
              </a:rPr>
              <a:t>días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funcionamiento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desde</a:t>
            </a:r>
            <a:r>
              <a:rPr lang="en-US" sz="1600" dirty="0">
                <a:latin typeface="+mj-lt"/>
              </a:rPr>
              <a:t> 2000 al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Bandas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integradas</a:t>
            </a:r>
            <a:r>
              <a:rPr lang="es-AR" sz="1600" dirty="0">
                <a:latin typeface="+mj-lt"/>
              </a:rPr>
              <a:t>: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valores</a:t>
            </a:r>
            <a:r>
              <a:rPr lang="en-US" sz="1600" b="1" dirty="0">
                <a:latin typeface="+mj-lt"/>
              </a:rPr>
              <a:t> de </a:t>
            </a:r>
            <a:r>
              <a:rPr lang="en-US" sz="1600" b="1" dirty="0" err="1">
                <a:latin typeface="+mj-lt"/>
              </a:rPr>
              <a:t>reflectancia</a:t>
            </a:r>
            <a:r>
              <a:rPr lang="en-US" sz="1600" b="1" dirty="0">
                <a:latin typeface="+mj-lt"/>
              </a:rPr>
              <a:t> y </a:t>
            </a:r>
            <a:r>
              <a:rPr lang="en-US" sz="1600" b="1" dirty="0" err="1">
                <a:latin typeface="+mj-lt"/>
              </a:rPr>
              <a:t>calidad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>
                <a:latin typeface="+mj-lt"/>
              </a:rPr>
              <a:t>Capa geográfica </a:t>
            </a:r>
            <a:r>
              <a:rPr lang="es-AR" sz="1600" b="1" dirty="0">
                <a:latin typeface="+mj-lt"/>
              </a:rPr>
              <a:t>agrícola</a:t>
            </a:r>
            <a:r>
              <a:rPr lang="es-AR" sz="1600" dirty="0">
                <a:latin typeface="+mj-lt"/>
              </a:rPr>
              <a:t> Argentina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7F8AD79-5059-4CEF-84B5-17608607FF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952198"/>
              </p:ext>
            </p:extLst>
          </p:nvPr>
        </p:nvGraphicFramePr>
        <p:xfrm>
          <a:off x="5623396" y="5453148"/>
          <a:ext cx="2105308" cy="133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Image" r:id="rId7" imgW="2640960" imgH="1676160" progId="Photoshop.Image.13">
                  <p:embed/>
                </p:oleObj>
              </mc:Choice>
              <mc:Fallback>
                <p:oleObj name="Image" r:id="rId7" imgW="2640960" imgH="1676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23396" y="5453148"/>
                        <a:ext cx="2105308" cy="1336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09142814-D9CD-484E-85CA-518CD8CAC95A}"/>
              </a:ext>
            </a:extLst>
          </p:cNvPr>
          <p:cNvSpPr txBox="1"/>
          <p:nvPr/>
        </p:nvSpPr>
        <p:spPr>
          <a:xfrm>
            <a:off x="644310" y="6608310"/>
            <a:ext cx="2585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050" dirty="0">
                <a:solidFill>
                  <a:schemeClr val="bg1">
                    <a:lumMod val="50000"/>
                  </a:schemeClr>
                </a:solidFill>
              </a:rPr>
              <a:t>Fuente: Oficina de Riesgo Agropecuario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Imagen 31">
            <a:extLst>
              <a:ext uri="{FF2B5EF4-FFF2-40B4-BE49-F238E27FC236}">
                <a16:creationId xmlns:a16="http://schemas.microsoft.com/office/drawing/2014/main" id="{486F67AC-F5D8-4885-A1F8-DBAD1BDCC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644" y="3975665"/>
            <a:ext cx="487060" cy="481374"/>
          </a:xfrm>
          <a:prstGeom prst="rect">
            <a:avLst/>
          </a:prstGeom>
        </p:spPr>
      </p:pic>
      <p:pic>
        <p:nvPicPr>
          <p:cNvPr id="54" name="Imagen 33">
            <a:extLst>
              <a:ext uri="{FF2B5EF4-FFF2-40B4-BE49-F238E27FC236}">
                <a16:creationId xmlns:a16="http://schemas.microsoft.com/office/drawing/2014/main" id="{F17292DA-6F35-4F21-8FC5-3F59DEFD4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353" y="4005699"/>
            <a:ext cx="478478" cy="479857"/>
          </a:xfrm>
          <a:prstGeom prst="rect">
            <a:avLst/>
          </a:prstGeom>
        </p:spPr>
      </p:pic>
      <p:pic>
        <p:nvPicPr>
          <p:cNvPr id="55" name="Imagen 33">
            <a:extLst>
              <a:ext uri="{FF2B5EF4-FFF2-40B4-BE49-F238E27FC236}">
                <a16:creationId xmlns:a16="http://schemas.microsoft.com/office/drawing/2014/main" id="{2596C3FD-8F2F-425E-AA45-431D8AA04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036" y="4053731"/>
            <a:ext cx="478478" cy="479857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700C4605-D257-4B42-8780-70DC074158A0}"/>
              </a:ext>
            </a:extLst>
          </p:cNvPr>
          <p:cNvSpPr txBox="1"/>
          <p:nvPr/>
        </p:nvSpPr>
        <p:spPr>
          <a:xfrm>
            <a:off x="7381998" y="4713916"/>
            <a:ext cx="47482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500" dirty="0">
                <a:latin typeface="+mj-lt"/>
              </a:rPr>
              <a:t>Mide la cantidad de </a:t>
            </a:r>
            <a:r>
              <a:rPr lang="es-AR" sz="1500" b="1" dirty="0">
                <a:latin typeface="+mj-lt"/>
              </a:rPr>
              <a:t>agua en superficie agrícola</a:t>
            </a:r>
            <a:r>
              <a:rPr lang="es-AR" sz="1500" dirty="0">
                <a:latin typeface="+mj-lt"/>
              </a:rPr>
              <a:t> por partido/departamento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500" dirty="0">
                <a:latin typeface="+mj-lt"/>
              </a:rPr>
              <a:t>Se integran las mediciones para obtener un </a:t>
            </a:r>
            <a:r>
              <a:rPr lang="es-AR" sz="1500" b="1" dirty="0">
                <a:latin typeface="+mj-lt"/>
              </a:rPr>
              <a:t>dato</a:t>
            </a:r>
            <a:r>
              <a:rPr lang="es-AR" sz="1500" dirty="0">
                <a:latin typeface="+mj-lt"/>
              </a:rPr>
              <a:t> representativo </a:t>
            </a:r>
            <a:r>
              <a:rPr lang="es-AR" sz="1500" b="1" dirty="0">
                <a:latin typeface="+mj-lt"/>
              </a:rPr>
              <a:t>mensual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inundacion</a:t>
            </a:r>
            <a:endParaRPr lang="en-US" sz="1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500" dirty="0">
                <a:latin typeface="+mj-lt"/>
              </a:rPr>
              <a:t>S</a:t>
            </a:r>
            <a:r>
              <a:rPr lang="en-US" sz="1500" dirty="0">
                <a:latin typeface="+mj-lt"/>
              </a:rPr>
              <a:t>e </a:t>
            </a:r>
            <a:r>
              <a:rPr lang="en-US" sz="1500" dirty="0" err="1">
                <a:latin typeface="+mj-lt"/>
              </a:rPr>
              <a:t>establece</a:t>
            </a:r>
            <a:r>
              <a:rPr lang="en-US" sz="1500" dirty="0">
                <a:latin typeface="+mj-lt"/>
              </a:rPr>
              <a:t> un delta, </a:t>
            </a:r>
            <a:r>
              <a:rPr lang="en-US" sz="1500" dirty="0" err="1">
                <a:latin typeface="+mj-lt"/>
              </a:rPr>
              <a:t>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una</a:t>
            </a:r>
            <a:r>
              <a:rPr lang="en-US" sz="1500" dirty="0">
                <a:latin typeface="+mj-lt"/>
              </a:rPr>
              <a:t> </a:t>
            </a:r>
            <a:r>
              <a:rPr lang="en-US" sz="1500" b="1" dirty="0" err="1">
                <a:latin typeface="+mj-lt"/>
              </a:rPr>
              <a:t>ventana</a:t>
            </a:r>
            <a:r>
              <a:rPr lang="en-US" sz="1500" b="1" dirty="0">
                <a:latin typeface="+mj-lt"/>
              </a:rPr>
              <a:t> temporal (</a:t>
            </a:r>
            <a:r>
              <a:rPr lang="en-US" sz="1500" b="1" dirty="0" err="1">
                <a:latin typeface="+mj-lt"/>
              </a:rPr>
              <a:t>mes</a:t>
            </a:r>
            <a:r>
              <a:rPr lang="en-US" sz="1500" b="1" dirty="0">
                <a:latin typeface="+mj-lt"/>
              </a:rPr>
              <a:t> final-</a:t>
            </a:r>
            <a:r>
              <a:rPr lang="en-US" sz="1500" b="1" dirty="0" err="1">
                <a:latin typeface="+mj-lt"/>
              </a:rPr>
              <a:t>mes</a:t>
            </a:r>
            <a:r>
              <a:rPr lang="en-US" sz="1500" b="1" dirty="0">
                <a:latin typeface="+mj-lt"/>
              </a:rPr>
              <a:t> </a:t>
            </a:r>
            <a:r>
              <a:rPr lang="en-US" sz="1500" b="1" dirty="0" err="1">
                <a:latin typeface="+mj-lt"/>
              </a:rPr>
              <a:t>inicial</a:t>
            </a:r>
            <a:r>
              <a:rPr lang="en-US" sz="1500" b="1" dirty="0">
                <a:latin typeface="+mj-lt"/>
              </a:rPr>
              <a:t>)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s-AR" sz="1500" dirty="0">
                <a:latin typeface="+mj-lt"/>
                <a:sym typeface="Wingdings" panose="05000000000000000000" pitchFamily="2" charset="2"/>
              </a:rPr>
              <a:t> Representando la cantidad de agua que se incorporo al sistema</a:t>
            </a:r>
            <a:endParaRPr lang="es-AR" sz="1500" dirty="0">
              <a:latin typeface="+mj-lt"/>
            </a:endParaRPr>
          </a:p>
        </p:txBody>
      </p:sp>
      <p:pic>
        <p:nvPicPr>
          <p:cNvPr id="57" name="Picture 2" descr="https://openclipart.org/image/2400px/svg_to_png/196091/satellite-icon.png">
            <a:extLst>
              <a:ext uri="{FF2B5EF4-FFF2-40B4-BE49-F238E27FC236}">
                <a16:creationId xmlns:a16="http://schemas.microsoft.com/office/drawing/2014/main" id="{DE17886F-C876-43B9-9E08-D64C0A2C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96" y="3923879"/>
            <a:ext cx="431071" cy="431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82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2D78D-A849-4758-8B88-4A08B4C4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Indice</a:t>
            </a:r>
            <a:r>
              <a:rPr lang="es-AR" dirty="0"/>
              <a:t> Inundación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s-AR" dirty="0"/>
              <a:t> </a:t>
            </a:r>
            <a:r>
              <a:rPr lang="es-AR" b="0" dirty="0"/>
              <a:t>Validación</a:t>
            </a:r>
            <a:endParaRPr lang="en-US" dirty="0"/>
          </a:p>
        </p:txBody>
      </p:sp>
      <p:pic>
        <p:nvPicPr>
          <p:cNvPr id="4" name="28 Imagen" descr="Cuadro2-01.png">
            <a:extLst>
              <a:ext uri="{FF2B5EF4-FFF2-40B4-BE49-F238E27FC236}">
                <a16:creationId xmlns:a16="http://schemas.microsoft.com/office/drawing/2014/main" id="{13738ABB-44C7-4AE7-9746-F0E0666201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37" y="337912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238DF9-6B99-4C40-8304-5D1E2AA6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71" y="463912"/>
            <a:ext cx="3753669" cy="27898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BEC3ED-4B2F-4110-AC06-D30F54AE5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382" y="3570964"/>
            <a:ext cx="3319107" cy="23721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6CE593A-505C-4A3C-8C71-2AB110B54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091" y="3425482"/>
            <a:ext cx="3143674" cy="2372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88E68B-ACE2-4F5C-907E-A6098DDD1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86" y="1962361"/>
            <a:ext cx="4596782" cy="391397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CD5DE3-9514-4BDB-B608-83C4B5A3EA76}"/>
              </a:ext>
            </a:extLst>
          </p:cNvPr>
          <p:cNvSpPr/>
          <p:nvPr/>
        </p:nvSpPr>
        <p:spPr>
          <a:xfrm>
            <a:off x="112643" y="728900"/>
            <a:ext cx="6824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latin typeface="+mj-lt"/>
              </a:rPr>
              <a:t>Para tener un marco de comparación, estimamos la cantidad de agua en superficie con un satélite de </a:t>
            </a:r>
            <a:r>
              <a:rPr lang="en-US" dirty="0">
                <a:latin typeface="+mj-lt"/>
              </a:rPr>
              <a:t>&gt;</a:t>
            </a:r>
            <a:r>
              <a:rPr lang="es-AR" dirty="0">
                <a:latin typeface="+mj-lt"/>
              </a:rPr>
              <a:t> resolución (Landsat)</a:t>
            </a:r>
          </a:p>
          <a:p>
            <a:r>
              <a:rPr lang="es-AR" dirty="0">
                <a:latin typeface="+mj-lt"/>
              </a:rPr>
              <a:t>Es un muy buen estimador de la realidad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D5EA31D-4D27-4E5A-8282-622BA0EC9484}"/>
              </a:ext>
            </a:extLst>
          </p:cNvPr>
          <p:cNvSpPr/>
          <p:nvPr/>
        </p:nvSpPr>
        <p:spPr>
          <a:xfrm>
            <a:off x="2160105" y="5844177"/>
            <a:ext cx="305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 err="1">
                <a:latin typeface="+mj-lt"/>
              </a:rPr>
              <a:t>Correlacion</a:t>
            </a:r>
            <a:r>
              <a:rPr lang="es-AR" b="1" dirty="0">
                <a:latin typeface="+mj-lt"/>
              </a:rPr>
              <a:t>: ~87%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C15623-8116-4BE7-8307-49A6C8149146}"/>
              </a:ext>
            </a:extLst>
          </p:cNvPr>
          <p:cNvSpPr txBox="1"/>
          <p:nvPr/>
        </p:nvSpPr>
        <p:spPr>
          <a:xfrm>
            <a:off x="5975651" y="593829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+mj-lt"/>
              </a:rPr>
              <a:t>Clasificación de agua</a:t>
            </a:r>
          </a:p>
          <a:p>
            <a:pPr algn="ctr"/>
            <a:r>
              <a:rPr lang="es-ES" dirty="0">
                <a:latin typeface="+mj-lt"/>
              </a:rPr>
              <a:t>Landsat</a:t>
            </a:r>
            <a:endParaRPr lang="es-AR" dirty="0">
              <a:latin typeface="+mj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A022A4-4B96-452A-9251-1E6B2D4254A2}"/>
              </a:ext>
            </a:extLst>
          </p:cNvPr>
          <p:cNvSpPr txBox="1"/>
          <p:nvPr/>
        </p:nvSpPr>
        <p:spPr>
          <a:xfrm>
            <a:off x="9109394" y="5976934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+mj-lt"/>
              </a:rPr>
              <a:t>Clasificación de agua</a:t>
            </a:r>
          </a:p>
          <a:p>
            <a:pPr algn="ctr"/>
            <a:r>
              <a:rPr lang="es-ES" dirty="0" err="1">
                <a:latin typeface="+mj-lt"/>
              </a:rPr>
              <a:t>Modis</a:t>
            </a:r>
            <a:endParaRPr lang="es-AR" dirty="0"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2E59ABB-F143-4EE1-82A4-B9861D38D14A}"/>
              </a:ext>
            </a:extLst>
          </p:cNvPr>
          <p:cNvSpPr txBox="1"/>
          <p:nvPr/>
        </p:nvSpPr>
        <p:spPr>
          <a:xfrm>
            <a:off x="10751957" y="2745289"/>
            <a:ext cx="12875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+mj-lt"/>
              </a:rPr>
              <a:t>228-84</a:t>
            </a:r>
          </a:p>
          <a:p>
            <a:r>
              <a:rPr lang="es-ES" sz="1050" dirty="0" err="1">
                <a:latin typeface="+mj-lt"/>
              </a:rPr>
              <a:t>Landsat</a:t>
            </a:r>
            <a:r>
              <a:rPr lang="es-ES" sz="1050" dirty="0">
                <a:latin typeface="+mj-lt"/>
              </a:rPr>
              <a:t> </a:t>
            </a:r>
            <a:r>
              <a:rPr lang="es-ES" sz="1050" dirty="0" err="1">
                <a:latin typeface="+mj-lt"/>
              </a:rPr>
              <a:t>Path</a:t>
            </a:r>
            <a:r>
              <a:rPr lang="es-ES" sz="1050" dirty="0">
                <a:latin typeface="+mj-lt"/>
              </a:rPr>
              <a:t> </a:t>
            </a:r>
            <a:r>
              <a:rPr lang="es-ES" sz="1050" dirty="0" err="1">
                <a:latin typeface="+mj-lt"/>
              </a:rPr>
              <a:t>Row</a:t>
            </a:r>
            <a:endParaRPr lang="es-AR" sz="1050" dirty="0"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C525598-65DD-4C70-8DC7-94ECEF9660EE}"/>
              </a:ext>
            </a:extLst>
          </p:cNvPr>
          <p:cNvSpPr txBox="1"/>
          <p:nvPr/>
        </p:nvSpPr>
        <p:spPr>
          <a:xfrm>
            <a:off x="10934699" y="1318831"/>
            <a:ext cx="1176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+mj-lt"/>
              </a:rPr>
              <a:t>Grilla de </a:t>
            </a:r>
            <a:r>
              <a:rPr lang="es-ES" sz="1050" dirty="0" err="1">
                <a:latin typeface="+mj-lt"/>
              </a:rPr>
              <a:t>analisis</a:t>
            </a:r>
            <a:endParaRPr lang="es-AR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073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3D53D09E-812A-4CBB-9DDE-862DAC6AA851}"/>
              </a:ext>
            </a:extLst>
          </p:cNvPr>
          <p:cNvSpPr/>
          <p:nvPr/>
        </p:nvSpPr>
        <p:spPr>
          <a:xfrm>
            <a:off x="6402725" y="1754209"/>
            <a:ext cx="4145389" cy="7028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55E521-F6AD-4B37-A5BF-71B5A96F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Como configuramos los índices en un producto comercial?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308B02-6ADC-4323-BBCE-F0066CBE5799}"/>
              </a:ext>
            </a:extLst>
          </p:cNvPr>
          <p:cNvSpPr txBox="1"/>
          <p:nvPr/>
        </p:nvSpPr>
        <p:spPr>
          <a:xfrm>
            <a:off x="637953" y="807121"/>
            <a:ext cx="97000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500" dirty="0">
                <a:latin typeface="+mj-lt"/>
              </a:rPr>
              <a:t>Ambos índices operan a nivel de </a:t>
            </a:r>
            <a:r>
              <a:rPr lang="es-AR" sz="1500" b="1" dirty="0">
                <a:latin typeface="+mj-lt"/>
              </a:rPr>
              <a:t>partido/departamento</a:t>
            </a:r>
            <a:r>
              <a:rPr lang="es-AR" sz="1500" dirty="0">
                <a:latin typeface="+mj-lt"/>
              </a:rPr>
              <a:t>. El productor que toma la cobertura, la hace en función de la performance del partido y no de su campo/lote en particular.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500" dirty="0">
                <a:latin typeface="+mj-lt"/>
              </a:rPr>
              <a:t>No hay selección adversa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500" dirty="0">
                <a:latin typeface="+mj-lt"/>
              </a:rPr>
              <a:t>No hay riesgo moral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500" dirty="0">
                <a:latin typeface="+mj-lt"/>
              </a:rPr>
              <a:t>Introduce el Riesgo Base</a:t>
            </a:r>
          </a:p>
        </p:txBody>
      </p:sp>
      <p:sp>
        <p:nvSpPr>
          <p:cNvPr id="5" name="3 Paralelogramo">
            <a:extLst>
              <a:ext uri="{FF2B5EF4-FFF2-40B4-BE49-F238E27FC236}">
                <a16:creationId xmlns:a16="http://schemas.microsoft.com/office/drawing/2014/main" id="{20202DA1-5E35-4927-BECA-D81D29FAEA5B}"/>
              </a:ext>
            </a:extLst>
          </p:cNvPr>
          <p:cNvSpPr/>
          <p:nvPr/>
        </p:nvSpPr>
        <p:spPr>
          <a:xfrm>
            <a:off x="371598" y="4652084"/>
            <a:ext cx="5371258" cy="1262335"/>
          </a:xfrm>
          <a:prstGeom prst="parallelogram">
            <a:avLst>
              <a:gd name="adj" fmla="val 11639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es-AR" dirty="0"/>
              <a:t>                              Partido</a:t>
            </a:r>
          </a:p>
        </p:txBody>
      </p:sp>
      <p:sp>
        <p:nvSpPr>
          <p:cNvPr id="6" name="4 Paralelogramo">
            <a:extLst>
              <a:ext uri="{FF2B5EF4-FFF2-40B4-BE49-F238E27FC236}">
                <a16:creationId xmlns:a16="http://schemas.microsoft.com/office/drawing/2014/main" id="{983D549B-562F-4DA5-A509-D3D25C73BCF7}"/>
              </a:ext>
            </a:extLst>
          </p:cNvPr>
          <p:cNvSpPr/>
          <p:nvPr/>
        </p:nvSpPr>
        <p:spPr>
          <a:xfrm>
            <a:off x="917186" y="5171699"/>
            <a:ext cx="1872208" cy="576064"/>
          </a:xfrm>
          <a:prstGeom prst="parallelogram">
            <a:avLst>
              <a:gd name="adj" fmla="val 11639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tx1"/>
                </a:solidFill>
              </a:rPr>
              <a:t>Campo</a:t>
            </a: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C319B1AC-CE89-49C6-B51B-8E789EA124D0}"/>
              </a:ext>
            </a:extLst>
          </p:cNvPr>
          <p:cNvSpPr txBox="1"/>
          <p:nvPr/>
        </p:nvSpPr>
        <p:spPr>
          <a:xfrm>
            <a:off x="371598" y="3639157"/>
            <a:ext cx="1695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accent3">
                    <a:lumMod val="50000"/>
                  </a:schemeClr>
                </a:solidFill>
              </a:rPr>
              <a:t>Semilla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accent3">
                    <a:lumMod val="50000"/>
                  </a:schemeClr>
                </a:solidFill>
              </a:rPr>
              <a:t>Herbicidas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accent3">
                    <a:lumMod val="50000"/>
                  </a:schemeClr>
                </a:solidFill>
              </a:rPr>
              <a:t>Pesticidas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accent3">
                    <a:lumMod val="50000"/>
                  </a:schemeClr>
                </a:solidFill>
              </a:rPr>
              <a:t>Fungicidas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accent3">
                    <a:lumMod val="50000"/>
                  </a:schemeClr>
                </a:solidFill>
              </a:rPr>
              <a:t>Fertilización</a:t>
            </a:r>
          </a:p>
        </p:txBody>
      </p:sp>
      <p:graphicFrame>
        <p:nvGraphicFramePr>
          <p:cNvPr id="9" name="2 Tabla">
            <a:extLst>
              <a:ext uri="{FF2B5EF4-FFF2-40B4-BE49-F238E27FC236}">
                <a16:creationId xmlns:a16="http://schemas.microsoft.com/office/drawing/2014/main" id="{BBD55EFB-1257-4B54-AE70-09CFFE43A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23143"/>
              </p:ext>
            </p:extLst>
          </p:nvPr>
        </p:nvGraphicFramePr>
        <p:xfrm>
          <a:off x="2023628" y="2503878"/>
          <a:ext cx="3585366" cy="1624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887"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Tipo</a:t>
                      </a:r>
                      <a:r>
                        <a:rPr lang="en-GB" sz="1500" noProof="0" dirty="0">
                          <a:latin typeface="+mj-lt"/>
                          <a:ea typeface="Dosis" charset="0"/>
                          <a:cs typeface="Dosis" charset="0"/>
                        </a:rPr>
                        <a:t> de </a:t>
                      </a:r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evento</a:t>
                      </a:r>
                      <a:endParaRPr lang="en-GB" sz="15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>
                          <a:latin typeface="+mj-lt"/>
                          <a:ea typeface="Dosis" charset="0"/>
                          <a:cs typeface="Dosis" charset="0"/>
                        </a:rPr>
                        <a:t>No </a:t>
                      </a:r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Sistemico</a:t>
                      </a:r>
                      <a:endParaRPr lang="en-GB" sz="15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>
                          <a:latin typeface="+mj-lt"/>
                          <a:ea typeface="Dosis" charset="0"/>
                          <a:cs typeface="Dosis" charset="0"/>
                        </a:rPr>
                        <a:t>Sistemico</a:t>
                      </a:r>
                      <a:endParaRPr lang="en-GB" sz="16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887"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Controlado</a:t>
                      </a:r>
                      <a:endParaRPr lang="en-GB" sz="15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 err="1">
                          <a:latin typeface="+mj-lt"/>
                          <a:ea typeface="Dosis" charset="0"/>
                          <a:cs typeface="Dosis" charset="0"/>
                        </a:rPr>
                        <a:t>Manejo</a:t>
                      </a:r>
                      <a:endParaRPr lang="en-GB" sz="1500" b="1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Cobertura</a:t>
                      </a:r>
                      <a:r>
                        <a:rPr lang="en-GB" sz="1500" noProof="0" dirty="0">
                          <a:latin typeface="+mj-lt"/>
                          <a:ea typeface="Dosis" charset="0"/>
                          <a:cs typeface="Dosis" charset="0"/>
                        </a:rPr>
                        <a:t> </a:t>
                      </a:r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precios</a:t>
                      </a:r>
                      <a:endParaRPr lang="en-GB" sz="15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887"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>
                          <a:latin typeface="+mj-lt"/>
                          <a:ea typeface="Dosis" charset="0"/>
                          <a:cs typeface="Dosis" charset="0"/>
                        </a:rPr>
                        <a:t>No </a:t>
                      </a:r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Controlado</a:t>
                      </a:r>
                      <a:endParaRPr lang="en-GB" sz="15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 err="1">
                          <a:latin typeface="+mj-lt"/>
                          <a:ea typeface="Dosis" charset="0"/>
                          <a:cs typeface="Dosis" charset="0"/>
                        </a:rPr>
                        <a:t>Granizo</a:t>
                      </a:r>
                      <a:endParaRPr lang="en-GB" sz="1500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 err="1">
                          <a:latin typeface="+mj-lt"/>
                          <a:ea typeface="Dosis" charset="0"/>
                          <a:cs typeface="Dosis" charset="0"/>
                        </a:rPr>
                        <a:t>Sequía</a:t>
                      </a:r>
                      <a:r>
                        <a:rPr lang="en-GB" sz="1500" b="1" noProof="0" dirty="0">
                          <a:latin typeface="+mj-lt"/>
                          <a:ea typeface="Dosis" charset="0"/>
                          <a:cs typeface="Dosis" charset="0"/>
                        </a:rPr>
                        <a:t>/</a:t>
                      </a:r>
                      <a:r>
                        <a:rPr lang="en-GB" sz="1500" b="1" noProof="0" dirty="0" err="1">
                          <a:latin typeface="+mj-lt"/>
                          <a:ea typeface="Dosis" charset="0"/>
                          <a:cs typeface="Dosis" charset="0"/>
                        </a:rPr>
                        <a:t>inundación</a:t>
                      </a:r>
                      <a:endParaRPr lang="en-GB" sz="1500" b="1" noProof="0" dirty="0">
                        <a:latin typeface="+mj-lt"/>
                        <a:ea typeface="Dosis" charset="0"/>
                        <a:cs typeface="Dosis" charset="0"/>
                      </a:endParaRPr>
                    </a:p>
                  </a:txBody>
                  <a:tcPr marL="84298" marR="84298" marT="42149" marB="4214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19 CuadroTexto">
            <a:extLst>
              <a:ext uri="{FF2B5EF4-FFF2-40B4-BE49-F238E27FC236}">
                <a16:creationId xmlns:a16="http://schemas.microsoft.com/office/drawing/2014/main" id="{AAAF0547-722D-45AA-B455-4E003500B70D}"/>
              </a:ext>
            </a:extLst>
          </p:cNvPr>
          <p:cNvSpPr txBox="1"/>
          <p:nvPr/>
        </p:nvSpPr>
        <p:spPr>
          <a:xfrm>
            <a:off x="1091678" y="6034917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/>
              <a:t>Cobertura tradicional</a:t>
            </a:r>
          </a:p>
        </p:txBody>
      </p:sp>
      <p:cxnSp>
        <p:nvCxnSpPr>
          <p:cNvPr id="11" name="20 Conector curvado">
            <a:extLst>
              <a:ext uri="{FF2B5EF4-FFF2-40B4-BE49-F238E27FC236}">
                <a16:creationId xmlns:a16="http://schemas.microsoft.com/office/drawing/2014/main" id="{A456EB56-DA90-4236-B3C9-1BA98B71603A}"/>
              </a:ext>
            </a:extLst>
          </p:cNvPr>
          <p:cNvCxnSpPr/>
          <p:nvPr/>
        </p:nvCxnSpPr>
        <p:spPr>
          <a:xfrm rot="16200000" flipV="1">
            <a:off x="1844478" y="5887616"/>
            <a:ext cx="287155" cy="744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9 Conector curvado">
            <a:extLst>
              <a:ext uri="{FF2B5EF4-FFF2-40B4-BE49-F238E27FC236}">
                <a16:creationId xmlns:a16="http://schemas.microsoft.com/office/drawing/2014/main" id="{375B9D25-2EE8-46C8-8785-A599473C0297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>
            <a:off x="5100255" y="5344077"/>
            <a:ext cx="2062136" cy="457032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0 Conector curvado">
            <a:extLst>
              <a:ext uri="{FF2B5EF4-FFF2-40B4-BE49-F238E27FC236}">
                <a16:creationId xmlns:a16="http://schemas.microsoft.com/office/drawing/2014/main" id="{F854E850-B193-4E8C-8E3F-1304ED375562}"/>
              </a:ext>
            </a:extLst>
          </p:cNvPr>
          <p:cNvCxnSpPr/>
          <p:nvPr/>
        </p:nvCxnSpPr>
        <p:spPr>
          <a:xfrm rot="10800000" flipV="1">
            <a:off x="1119060" y="3175257"/>
            <a:ext cx="2434021" cy="551582"/>
          </a:xfrm>
          <a:prstGeom prst="curvedConnector2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0 Conector curvado">
            <a:extLst>
              <a:ext uri="{FF2B5EF4-FFF2-40B4-BE49-F238E27FC236}">
                <a16:creationId xmlns:a16="http://schemas.microsoft.com/office/drawing/2014/main" id="{CD0D2062-1ACD-404C-B2CF-1BAACC4B60D9}"/>
              </a:ext>
            </a:extLst>
          </p:cNvPr>
          <p:cNvCxnSpPr>
            <a:cxnSpLocks/>
          </p:cNvCxnSpPr>
          <p:nvPr/>
        </p:nvCxnSpPr>
        <p:spPr>
          <a:xfrm>
            <a:off x="5495359" y="3857919"/>
            <a:ext cx="1773387" cy="1744620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0 Conector curvado">
            <a:extLst>
              <a:ext uri="{FF2B5EF4-FFF2-40B4-BE49-F238E27FC236}">
                <a16:creationId xmlns:a16="http://schemas.microsoft.com/office/drawing/2014/main" id="{9BCE2E5C-BC09-4AF4-8C2A-8575153D49E1}"/>
              </a:ext>
            </a:extLst>
          </p:cNvPr>
          <p:cNvCxnSpPr/>
          <p:nvPr/>
        </p:nvCxnSpPr>
        <p:spPr>
          <a:xfrm rot="10800000" flipH="1" flipV="1">
            <a:off x="1689322" y="4403205"/>
            <a:ext cx="335245" cy="648072"/>
          </a:xfrm>
          <a:prstGeom prst="curvedConnector4">
            <a:avLst>
              <a:gd name="adj1" fmla="val 104890"/>
              <a:gd name="adj2" fmla="val 7440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7 CuadroTexto">
            <a:extLst>
              <a:ext uri="{FF2B5EF4-FFF2-40B4-BE49-F238E27FC236}">
                <a16:creationId xmlns:a16="http://schemas.microsoft.com/office/drawing/2014/main" id="{4EF93747-7FD1-45B1-8330-829456A19677}"/>
              </a:ext>
            </a:extLst>
          </p:cNvPr>
          <p:cNvSpPr txBox="1"/>
          <p:nvPr/>
        </p:nvSpPr>
        <p:spPr>
          <a:xfrm>
            <a:off x="7162391" y="5447166"/>
            <a:ext cx="370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solidFill>
                  <a:schemeClr val="accent3">
                    <a:lumMod val="50000"/>
                  </a:schemeClr>
                </a:solidFill>
              </a:rPr>
              <a:t>Coberturas Paramétricas de Sequía e Inundación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789A3208-421D-4136-868E-39A06533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150" y="2649557"/>
            <a:ext cx="1606535" cy="193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A1EA918-3689-421A-9C16-A59DCF35C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524" y="2641722"/>
            <a:ext cx="2256012" cy="1935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B4F78223-3037-4DD9-AE8B-6D6AD72300D3}"/>
              </a:ext>
            </a:extLst>
          </p:cNvPr>
          <p:cNvGrpSpPr/>
          <p:nvPr/>
        </p:nvGrpSpPr>
        <p:grpSpPr>
          <a:xfrm>
            <a:off x="8201804" y="4861716"/>
            <a:ext cx="1869283" cy="535369"/>
            <a:chOff x="6601386" y="3039844"/>
            <a:chExt cx="1869283" cy="535369"/>
          </a:xfrm>
        </p:grpSpPr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A0005410-30D5-41E2-929B-B30787A13F4D}"/>
                </a:ext>
              </a:extLst>
            </p:cNvPr>
            <p:cNvSpPr/>
            <p:nvPr/>
          </p:nvSpPr>
          <p:spPr>
            <a:xfrm>
              <a:off x="6601386" y="3039844"/>
              <a:ext cx="1725545" cy="535369"/>
            </a:xfrm>
            <a:prstGeom prst="roundRect">
              <a:avLst/>
            </a:prstGeom>
            <a:solidFill>
              <a:srgbClr val="F2F2F2"/>
            </a:solidFill>
            <a:ln w="127000">
              <a:noFill/>
              <a:headEnd type="oval"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osis" panose="02010503020202060003" pitchFamily="50" charset="0"/>
              </a:endParaRPr>
            </a:p>
          </p:txBody>
        </p:sp>
        <p:sp>
          <p:nvSpPr>
            <p:cNvPr id="41" name="Rectangle: Rounded Corners 11">
              <a:extLst>
                <a:ext uri="{FF2B5EF4-FFF2-40B4-BE49-F238E27FC236}">
                  <a16:creationId xmlns:a16="http://schemas.microsoft.com/office/drawing/2014/main" id="{256F0CA4-680E-4602-8125-A47C5FBC7057}"/>
                </a:ext>
              </a:extLst>
            </p:cNvPr>
            <p:cNvSpPr/>
            <p:nvPr/>
          </p:nvSpPr>
          <p:spPr>
            <a:xfrm>
              <a:off x="7137648" y="3085023"/>
              <a:ext cx="1333021" cy="442674"/>
            </a:xfrm>
            <a:prstGeom prst="roundRect">
              <a:avLst/>
            </a:prstGeom>
            <a:noFill/>
            <a:ln w="38100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0000"/>
                  </a:solidFill>
                  <a:latin typeface="+mj-lt"/>
                  <a:cs typeface="Lato" panose="020F0502020204030203" pitchFamily="34" charset="0"/>
                </a:rPr>
                <a:t>Index</a:t>
              </a:r>
              <a:r>
                <a:rPr lang="en-US" sz="2000" kern="0" baseline="30000" dirty="0">
                  <a:latin typeface="+mj-lt"/>
                  <a:cs typeface="Lato" panose="020F0502020204030203" pitchFamily="34" charset="0"/>
                </a:rPr>
                <a:t>TM</a:t>
              </a:r>
              <a:r>
                <a:rPr lang="en-US" sz="2000" kern="0" dirty="0">
                  <a:latin typeface="+mj-lt"/>
                  <a:cs typeface="Lato" panose="020F0502020204030203" pitchFamily="34" charset="0"/>
                </a:rPr>
                <a:t> 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42" name="28 Imagen" descr="Cuadro2-01.png">
              <a:extLst>
                <a:ext uri="{FF2B5EF4-FFF2-40B4-BE49-F238E27FC236}">
                  <a16:creationId xmlns:a16="http://schemas.microsoft.com/office/drawing/2014/main" id="{2C39F043-FB6E-41CB-AA9C-4E20C276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65959" y="3131697"/>
              <a:ext cx="396075" cy="3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5E98F45-85A1-4297-882C-16D4FDB2A8CE}"/>
              </a:ext>
            </a:extLst>
          </p:cNvPr>
          <p:cNvSpPr txBox="1"/>
          <p:nvPr/>
        </p:nvSpPr>
        <p:spPr>
          <a:xfrm>
            <a:off x="6489725" y="1754209"/>
            <a:ext cx="412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</a:t>
            </a:r>
            <a:r>
              <a:rPr lang="en-US" sz="1200" dirty="0"/>
              <a:t>l </a:t>
            </a:r>
            <a:r>
              <a:rPr lang="en-US" sz="1200" dirty="0" err="1"/>
              <a:t>productor</a:t>
            </a:r>
            <a:r>
              <a:rPr lang="en-US" sz="1200" dirty="0"/>
              <a:t> no </a:t>
            </a:r>
            <a:r>
              <a:rPr lang="en-US" sz="1200" dirty="0" err="1"/>
              <a:t>puede</a:t>
            </a:r>
            <a:r>
              <a:rPr lang="en-US" sz="1200" dirty="0"/>
              <a:t> </a:t>
            </a:r>
            <a:r>
              <a:rPr lang="en-US" sz="1200" dirty="0" err="1"/>
              <a:t>transferir</a:t>
            </a:r>
            <a:r>
              <a:rPr lang="en-US" sz="1200" dirty="0"/>
              <a:t> el </a:t>
            </a:r>
            <a:r>
              <a:rPr lang="en-US" sz="1200" dirty="0" err="1"/>
              <a:t>índice</a:t>
            </a:r>
            <a:r>
              <a:rPr lang="en-US" sz="1200" dirty="0"/>
              <a:t> particular de </a:t>
            </a:r>
            <a:r>
              <a:rPr lang="en-US" sz="1200" dirty="0" err="1"/>
              <a:t>su</a:t>
            </a:r>
            <a:r>
              <a:rPr lang="en-US" sz="1200" dirty="0"/>
              <a:t> campo. Alto </a:t>
            </a:r>
            <a:r>
              <a:rPr lang="en-US" sz="1200" dirty="0" err="1"/>
              <a:t>costo</a:t>
            </a:r>
            <a:r>
              <a:rPr lang="en-US" sz="1200" dirty="0"/>
              <a:t>, </a:t>
            </a:r>
            <a:r>
              <a:rPr lang="en-US" sz="1200" dirty="0" err="1"/>
              <a:t>debería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auditado</a:t>
            </a:r>
            <a:r>
              <a:rPr lang="en-US" sz="1200" dirty="0"/>
              <a:t> a campo, </a:t>
            </a:r>
            <a:r>
              <a:rPr lang="en-US" sz="1200" dirty="0" err="1"/>
              <a:t>probabilidad</a:t>
            </a:r>
            <a:r>
              <a:rPr lang="en-US" sz="1200" dirty="0"/>
              <a:t> de </a:t>
            </a:r>
            <a:r>
              <a:rPr lang="en-US" sz="1200" dirty="0" err="1"/>
              <a:t>selección</a:t>
            </a:r>
            <a:r>
              <a:rPr lang="en-US" sz="1200" dirty="0"/>
              <a:t> </a:t>
            </a:r>
            <a:r>
              <a:rPr lang="en-US" sz="1200" dirty="0" err="1"/>
              <a:t>adversa</a:t>
            </a:r>
            <a:r>
              <a:rPr lang="en-US" sz="1200" dirty="0"/>
              <a:t> y </a:t>
            </a:r>
            <a:r>
              <a:rPr lang="en-US" sz="1200" dirty="0" err="1"/>
              <a:t>riesgo</a:t>
            </a:r>
            <a:r>
              <a:rPr lang="en-US" sz="1200" dirty="0"/>
              <a:t> moral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2350679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Contexto</a:t>
            </a:r>
            <a:r>
              <a:rPr lang="en-US" sz="2400" dirty="0"/>
              <a:t> </a:t>
            </a:r>
            <a:r>
              <a:rPr lang="en-US" dirty="0" err="1"/>
              <a:t>D</a:t>
            </a:r>
            <a:r>
              <a:rPr lang="en-US" sz="2400" dirty="0" err="1"/>
              <a:t>emografico</a:t>
            </a:r>
            <a:r>
              <a:rPr lang="en-US" sz="2400" dirty="0"/>
              <a:t>: </a:t>
            </a:r>
            <a:r>
              <a:rPr lang="en-US" sz="2400" dirty="0" err="1"/>
              <a:t>Aumento</a:t>
            </a:r>
            <a:r>
              <a:rPr lang="en-US" sz="2400" dirty="0"/>
              <a:t> de la </a:t>
            </a:r>
            <a:r>
              <a:rPr lang="en-US" sz="2400" dirty="0" err="1"/>
              <a:t>demanda</a:t>
            </a:r>
            <a:r>
              <a:rPr lang="en-US" sz="2400" dirty="0"/>
              <a:t> de </a:t>
            </a:r>
            <a:r>
              <a:rPr lang="en-US" sz="2400" dirty="0" err="1"/>
              <a:t>alimentos</a:t>
            </a:r>
            <a:endParaRPr lang="en-US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C550EF-31C2-4FC3-A116-EA6D358AA39C}"/>
              </a:ext>
            </a:extLst>
          </p:cNvPr>
          <p:cNvSpPr txBox="1"/>
          <p:nvPr/>
        </p:nvSpPr>
        <p:spPr>
          <a:xfrm>
            <a:off x="6261036" y="955853"/>
            <a:ext cx="5855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/>
              <a:t>Hay que aumentar un 70% la productividad para alimentar un mundo de 9,7 Billones de personas para el 2050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dirty="0"/>
              <a:t>Para mantener e incrementar la productividad, los productores agropecuarios deben invertir cada vez mas: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600" dirty="0"/>
              <a:t>Genética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600" dirty="0"/>
              <a:t>Protección de cultivos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600" dirty="0"/>
              <a:t>Prácticas sustentables</a:t>
            </a:r>
            <a:endParaRPr lang="en-US" sz="160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84396C-A163-4EDD-9191-E0EF53D32C2F}"/>
              </a:ext>
            </a:extLst>
          </p:cNvPr>
          <p:cNvGrpSpPr/>
          <p:nvPr/>
        </p:nvGrpSpPr>
        <p:grpSpPr>
          <a:xfrm>
            <a:off x="5900410" y="3472958"/>
            <a:ext cx="6576864" cy="2937058"/>
            <a:chOff x="5815578" y="2969321"/>
            <a:chExt cx="6576864" cy="2937058"/>
          </a:xfrm>
        </p:grpSpPr>
        <p:pic>
          <p:nvPicPr>
            <p:cNvPr id="11" name="Imagen 17">
              <a:extLst>
                <a:ext uri="{FF2B5EF4-FFF2-40B4-BE49-F238E27FC236}">
                  <a16:creationId xmlns:a16="http://schemas.microsoft.com/office/drawing/2014/main" id="{4812F107-2491-4782-AAFC-6BA53156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578" y="2969321"/>
              <a:ext cx="6576864" cy="2937058"/>
            </a:xfrm>
            <a:prstGeom prst="rect">
              <a:avLst/>
            </a:prstGeom>
          </p:spPr>
        </p:pic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6D54291C-1519-4D24-85FB-8FAB0A598EF3}"/>
                </a:ext>
              </a:extLst>
            </p:cNvPr>
            <p:cNvSpPr txBox="1"/>
            <p:nvPr/>
          </p:nvSpPr>
          <p:spPr>
            <a:xfrm>
              <a:off x="6365448" y="3218767"/>
              <a:ext cx="2366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  <a:ea typeface="Lato" charset="0"/>
                  <a:cs typeface="Lato" charset="0"/>
                </a:rPr>
                <a:t>Costo</a:t>
              </a:r>
              <a:r>
                <a:rPr lang="en-US" sz="1200" b="1" dirty="0">
                  <a:latin typeface="+mj-lt"/>
                  <a:ea typeface="Lato" charset="0"/>
                  <a:cs typeface="Lato" charset="0"/>
                </a:rPr>
                <a:t> de </a:t>
              </a:r>
              <a:r>
                <a:rPr lang="en-US" sz="1200" b="1" dirty="0" err="1">
                  <a:latin typeface="+mj-lt"/>
                  <a:ea typeface="Lato" charset="0"/>
                  <a:cs typeface="Lato" charset="0"/>
                </a:rPr>
                <a:t>semilla</a:t>
              </a:r>
              <a:r>
                <a:rPr lang="en-US" sz="1200" b="1" dirty="0">
                  <a:latin typeface="+mj-lt"/>
                  <a:ea typeface="Lato" charset="0"/>
                  <a:cs typeface="Lato" charset="0"/>
                </a:rPr>
                <a:t> </a:t>
              </a:r>
              <a:r>
                <a:rPr lang="en-US" sz="1200" b="1" dirty="0" err="1">
                  <a:latin typeface="+mj-lt"/>
                  <a:ea typeface="Lato" charset="0"/>
                  <a:cs typeface="Lato" charset="0"/>
                </a:rPr>
                <a:t>en</a:t>
              </a:r>
              <a:r>
                <a:rPr lang="en-US" sz="1200" b="1" dirty="0">
                  <a:latin typeface="+mj-lt"/>
                  <a:ea typeface="Lato" charset="0"/>
                  <a:cs typeface="Lato" charset="0"/>
                </a:rPr>
                <a:t> </a:t>
              </a:r>
              <a:r>
                <a:rPr lang="en-US" sz="1200" b="1" dirty="0" err="1">
                  <a:latin typeface="+mj-lt"/>
                  <a:ea typeface="Lato" charset="0"/>
                  <a:cs typeface="Lato" charset="0"/>
                </a:rPr>
                <a:t>Maíz</a:t>
              </a:r>
              <a:r>
                <a:rPr lang="en-US" sz="1200" b="1" dirty="0">
                  <a:latin typeface="+mj-lt"/>
                  <a:ea typeface="Lato" charset="0"/>
                  <a:cs typeface="Lato" charset="0"/>
                </a:rPr>
                <a:t> (US)</a:t>
              </a: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1FAB9FF-2097-4D02-B8CC-C4F9932EC75F}"/>
                </a:ext>
              </a:extLst>
            </p:cNvPr>
            <p:cNvSpPr/>
            <p:nvPr/>
          </p:nvSpPr>
          <p:spPr>
            <a:xfrm>
              <a:off x="6568838" y="5351271"/>
              <a:ext cx="218437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en-US" sz="700">
                  <a:solidFill>
                    <a:schemeClr val="bg1">
                      <a:lumMod val="50000"/>
                    </a:schemeClr>
                  </a:solidFill>
                  <a:latin typeface="Dosis" panose="02010503020202060003" pitchFamily="50" charset="0"/>
                  <a:ea typeface="Lato" charset="0"/>
                  <a:cs typeface="Lato" charset="0"/>
                </a:rPr>
                <a:t>Source: Purdue University Crop Budgets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02C8A2A-7084-4599-BE4F-5EB9EBEAF34D}"/>
              </a:ext>
            </a:extLst>
          </p:cNvPr>
          <p:cNvGrpSpPr/>
          <p:nvPr/>
        </p:nvGrpSpPr>
        <p:grpSpPr>
          <a:xfrm>
            <a:off x="147361" y="1123237"/>
            <a:ext cx="6027984" cy="5198333"/>
            <a:chOff x="62529" y="1211683"/>
            <a:chExt cx="6027984" cy="519833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8BC74E-AA5C-448D-AA6C-474EBB88F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2635" r="2487" b="25604"/>
            <a:stretch/>
          </p:blipFill>
          <p:spPr>
            <a:xfrm>
              <a:off x="233052" y="1211683"/>
              <a:ext cx="5857461" cy="4921334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089631C-4EEA-4A19-BB27-5F0C47DDABB8}"/>
                </a:ext>
              </a:extLst>
            </p:cNvPr>
            <p:cNvSpPr txBox="1"/>
            <p:nvPr/>
          </p:nvSpPr>
          <p:spPr>
            <a:xfrm>
              <a:off x="62529" y="6133017"/>
              <a:ext cx="4398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i="1" dirty="0">
                  <a:solidFill>
                    <a:schemeClr val="bg1">
                      <a:lumMod val="50000"/>
                    </a:schemeClr>
                  </a:solidFill>
                </a:rPr>
                <a:t>Adaptado de: http://reports.thomsonreuters.com/9billionbowls/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DB24E66-D44F-43C5-A600-18498F071E23}"/>
              </a:ext>
            </a:extLst>
          </p:cNvPr>
          <p:cNvSpPr/>
          <p:nvPr/>
        </p:nvSpPr>
        <p:spPr>
          <a:xfrm>
            <a:off x="7563700" y="6183070"/>
            <a:ext cx="2999415" cy="3405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latin typeface="+mj-lt"/>
                <a:ea typeface="Lato" charset="0"/>
                <a:cs typeface="Lato" charset="0"/>
              </a:rPr>
              <a:t>Aumenta</a:t>
            </a:r>
            <a:r>
              <a:rPr lang="en-US" sz="1400" dirty="0">
                <a:latin typeface="+mj-lt"/>
                <a:ea typeface="Lato" charset="0"/>
                <a:cs typeface="Lato" charset="0"/>
              </a:rPr>
              <a:t> la </a:t>
            </a:r>
            <a:r>
              <a:rPr lang="en-US" sz="1400" dirty="0" err="1">
                <a:latin typeface="+mj-lt"/>
                <a:ea typeface="Lato" charset="0"/>
                <a:cs typeface="Lato" charset="0"/>
              </a:rPr>
              <a:t>necesidad</a:t>
            </a:r>
            <a:r>
              <a:rPr lang="en-US" sz="1400" dirty="0">
                <a:latin typeface="+mj-lt"/>
                <a:ea typeface="Lato" charset="0"/>
                <a:cs typeface="Lato" charset="0"/>
              </a:rPr>
              <a:t> de inversion</a:t>
            </a:r>
          </a:p>
        </p:txBody>
      </p:sp>
    </p:spTree>
    <p:extLst>
      <p:ext uri="{BB962C8B-B14F-4D97-AF65-F5344CB8AC3E}">
        <p14:creationId xmlns:p14="http://schemas.microsoft.com/office/powerpoint/2010/main" val="343889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2CD72-D772-4196-B6DD-0FDC45F8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Como configuramos los índices en un producto comercial?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922962-B693-4E2B-B2B0-C40888DEF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90" y="1063161"/>
            <a:ext cx="4808326" cy="16560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Llamada rectangular redondeada 10">
            <a:extLst>
              <a:ext uri="{FF2B5EF4-FFF2-40B4-BE49-F238E27FC236}">
                <a16:creationId xmlns:a16="http://schemas.microsoft.com/office/drawing/2014/main" id="{C4CF8A0A-B673-44E5-8524-7130A7419DCC}"/>
              </a:ext>
            </a:extLst>
          </p:cNvPr>
          <p:cNvSpPr/>
          <p:nvPr/>
        </p:nvSpPr>
        <p:spPr>
          <a:xfrm>
            <a:off x="6134436" y="1103422"/>
            <a:ext cx="2068460" cy="1149082"/>
          </a:xfrm>
          <a:prstGeom prst="wedgeRoundRectCallout">
            <a:avLst>
              <a:gd name="adj1" fmla="val 20990"/>
              <a:gd name="adj2" fmla="val 79161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3" algn="ctr"/>
            <a:r>
              <a:rPr lang="es-ES" sz="1050" dirty="0">
                <a:solidFill>
                  <a:schemeClr val="tx1"/>
                </a:solidFill>
                <a:latin typeface="+mj-lt"/>
                <a:ea typeface="Lato" charset="0"/>
                <a:cs typeface="Lato" charset="0"/>
              </a:rPr>
              <a:t>Con 17 años de historia, el perfil de riesgo para cada condado se calcula objetivamente. Modelos actuariales han sido acordados con MRE</a:t>
            </a:r>
            <a:endParaRPr lang="x-none" sz="1050" dirty="0">
              <a:solidFill>
                <a:schemeClr val="tx1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Llamada rectangular redondeada 17">
            <a:extLst>
              <a:ext uri="{FF2B5EF4-FFF2-40B4-BE49-F238E27FC236}">
                <a16:creationId xmlns:a16="http://schemas.microsoft.com/office/drawing/2014/main" id="{A0D12DB4-3F9D-45F8-9651-149836C8B59F}"/>
              </a:ext>
            </a:extLst>
          </p:cNvPr>
          <p:cNvSpPr/>
          <p:nvPr/>
        </p:nvSpPr>
        <p:spPr>
          <a:xfrm>
            <a:off x="8202896" y="1089663"/>
            <a:ext cx="1524200" cy="1164322"/>
          </a:xfrm>
          <a:prstGeom prst="wedgeRoundRectCallout">
            <a:avLst>
              <a:gd name="adj1" fmla="val -30054"/>
              <a:gd name="adj2" fmla="val 73667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tx1"/>
                </a:solidFill>
                <a:latin typeface="+mj-lt"/>
                <a:ea typeface="Lato" charset="0"/>
                <a:cs typeface="Lato" charset="0"/>
              </a:rPr>
              <a:t>Para cualquier nivel dado de riesgo / prima, los desencadenantes de pago están definidos</a:t>
            </a:r>
            <a:endParaRPr lang="x-none" sz="1050" dirty="0">
              <a:solidFill>
                <a:schemeClr val="tx1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8" name="Llamada rectangular redondeada 18">
            <a:extLst>
              <a:ext uri="{FF2B5EF4-FFF2-40B4-BE49-F238E27FC236}">
                <a16:creationId xmlns:a16="http://schemas.microsoft.com/office/drawing/2014/main" id="{6AAEA28D-2B5F-4F5B-A506-10CE59D888A5}"/>
              </a:ext>
            </a:extLst>
          </p:cNvPr>
          <p:cNvSpPr/>
          <p:nvPr/>
        </p:nvSpPr>
        <p:spPr>
          <a:xfrm>
            <a:off x="9727096" y="1089663"/>
            <a:ext cx="2327962" cy="1161274"/>
          </a:xfrm>
          <a:prstGeom prst="wedgeRoundRectCallout">
            <a:avLst>
              <a:gd name="adj1" fmla="val 196"/>
              <a:gd name="adj2" fmla="val 72758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+mj-lt"/>
                <a:ea typeface="Lato" charset="0"/>
                <a:cs typeface="Lato" charset="0"/>
              </a:rPr>
              <a:t>Finalmente, de acuerdo con el valor del índice para la campaña medida en el Periodo Crítico, los contratos se liquidan.</a:t>
            </a:r>
            <a:endParaRPr lang="x-none" sz="1200" dirty="0">
              <a:solidFill>
                <a:schemeClr val="tx1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6" name="Llamada rectangular redondeada 1">
            <a:extLst>
              <a:ext uri="{FF2B5EF4-FFF2-40B4-BE49-F238E27FC236}">
                <a16:creationId xmlns:a16="http://schemas.microsoft.com/office/drawing/2014/main" id="{ECBEBD56-B5DA-4F9A-A194-7B3DD7FDBB1C}"/>
              </a:ext>
            </a:extLst>
          </p:cNvPr>
          <p:cNvSpPr/>
          <p:nvPr/>
        </p:nvSpPr>
        <p:spPr>
          <a:xfrm>
            <a:off x="4734608" y="1129421"/>
            <a:ext cx="1399828" cy="1149082"/>
          </a:xfrm>
          <a:prstGeom prst="wedgeRoundRectCallout">
            <a:avLst>
              <a:gd name="adj1" fmla="val 68857"/>
              <a:gd name="adj2" fmla="val 8937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tx1"/>
                </a:solidFill>
                <a:latin typeface="+mj-lt"/>
                <a:ea typeface="Lato" charset="0"/>
                <a:cs typeface="Lato" charset="0"/>
              </a:rPr>
              <a:t>El S4Index está construido a nivel partido. Los contratos en cada partido recaudan el mismo% de pago</a:t>
            </a:r>
            <a:endParaRPr lang="x-none" sz="1050" dirty="0">
              <a:solidFill>
                <a:schemeClr val="tx1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D5E144CB-88CA-45B3-9258-08BEC9BB2F5A}"/>
              </a:ext>
            </a:extLst>
          </p:cNvPr>
          <p:cNvSpPr txBox="1"/>
          <p:nvPr/>
        </p:nvSpPr>
        <p:spPr>
          <a:xfrm>
            <a:off x="6534389" y="852647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Dosis" panose="02010503020202060003" pitchFamily="50" charset="0"/>
                <a:ea typeface="Lato" charset="0"/>
                <a:cs typeface="Lato" charset="0"/>
              </a:rPr>
              <a:t>Activo</a:t>
            </a:r>
            <a:r>
              <a:rPr lang="en-US" sz="1200" b="1" dirty="0">
                <a:latin typeface="Dosis" panose="02010503020202060003" pitchFamily="50" charset="0"/>
                <a:ea typeface="Lato" charset="0"/>
                <a:cs typeface="Lato" charset="0"/>
              </a:rPr>
              <a:t> </a:t>
            </a:r>
            <a:r>
              <a:rPr lang="en-US" sz="1200" b="1" dirty="0" err="1">
                <a:latin typeface="Dosis" panose="02010503020202060003" pitchFamily="50" charset="0"/>
                <a:ea typeface="Lato" charset="0"/>
                <a:cs typeface="Lato" charset="0"/>
              </a:rPr>
              <a:t>subyacente</a:t>
            </a:r>
            <a:endParaRPr lang="en-US" sz="1200" b="1" dirty="0">
              <a:latin typeface="Dosis" panose="02010503020202060003" pitchFamily="50" charset="0"/>
              <a:ea typeface="Lato" charset="0"/>
              <a:cs typeface="Lato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009E6FCE-8411-4F58-966D-0987750EDF25}"/>
              </a:ext>
            </a:extLst>
          </p:cNvPr>
          <p:cNvSpPr txBox="1"/>
          <p:nvPr/>
        </p:nvSpPr>
        <p:spPr>
          <a:xfrm>
            <a:off x="8276078" y="852647"/>
            <a:ext cx="1269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+mj-lt"/>
                <a:ea typeface="Lato" charset="0"/>
                <a:cs typeface="Lato" charset="0"/>
              </a:rPr>
              <a:t>Trigger o </a:t>
            </a:r>
            <a:r>
              <a:rPr lang="en-US" sz="1100" b="1" dirty="0" err="1">
                <a:latin typeface="+mj-lt"/>
                <a:ea typeface="Lato" charset="0"/>
                <a:cs typeface="Lato" charset="0"/>
              </a:rPr>
              <a:t>Gatillo</a:t>
            </a:r>
            <a:endParaRPr lang="en-US" sz="1100" b="1" dirty="0"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CDA438BE-CB97-4E8C-805B-EA2EC614825B}"/>
              </a:ext>
            </a:extLst>
          </p:cNvPr>
          <p:cNvSpPr/>
          <p:nvPr/>
        </p:nvSpPr>
        <p:spPr>
          <a:xfrm>
            <a:off x="369257" y="800618"/>
            <a:ext cx="1835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http://www.rofex.com.ar/</a:t>
            </a: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3EB9DB11-82AC-436D-8AB8-F3F9B4082081}"/>
              </a:ext>
            </a:extLst>
          </p:cNvPr>
          <p:cNvSpPr txBox="1"/>
          <p:nvPr/>
        </p:nvSpPr>
        <p:spPr>
          <a:xfrm>
            <a:off x="10281490" y="852647"/>
            <a:ext cx="936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+mj-lt"/>
                <a:ea typeface="Lato" charset="0"/>
                <a:cs typeface="Lato" charset="0"/>
              </a:rPr>
              <a:t>Liquidación</a:t>
            </a:r>
            <a:endParaRPr lang="en-US" sz="1050" b="1" dirty="0">
              <a:latin typeface="+mj-lt"/>
              <a:ea typeface="Lato" charset="0"/>
              <a:cs typeface="Lato" charset="0"/>
            </a:endParaRPr>
          </a:p>
        </p:txBody>
      </p: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91A59092-1B3A-47F9-9A5F-BF0ECB3A2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794272"/>
              </p:ext>
            </p:extLst>
          </p:nvPr>
        </p:nvGraphicFramePr>
        <p:xfrm>
          <a:off x="372252" y="2960554"/>
          <a:ext cx="4808326" cy="315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2" name="Straight Arrow Connector 13">
            <a:extLst>
              <a:ext uri="{FF2B5EF4-FFF2-40B4-BE49-F238E27FC236}">
                <a16:creationId xmlns:a16="http://schemas.microsoft.com/office/drawing/2014/main" id="{0EB328BB-BCAC-429A-8E94-95E6FD80DE7E}"/>
              </a:ext>
            </a:extLst>
          </p:cNvPr>
          <p:cNvCxnSpPr>
            <a:cxnSpLocks/>
          </p:cNvCxnSpPr>
          <p:nvPr/>
        </p:nvCxnSpPr>
        <p:spPr>
          <a:xfrm>
            <a:off x="2847653" y="4012442"/>
            <a:ext cx="0" cy="58969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>
            <a:extLst>
              <a:ext uri="{FF2B5EF4-FFF2-40B4-BE49-F238E27FC236}">
                <a16:creationId xmlns:a16="http://schemas.microsoft.com/office/drawing/2014/main" id="{7890A9AE-ABB6-49C4-8BD6-771177291B02}"/>
              </a:ext>
            </a:extLst>
          </p:cNvPr>
          <p:cNvCxnSpPr/>
          <p:nvPr/>
        </p:nvCxnSpPr>
        <p:spPr>
          <a:xfrm>
            <a:off x="4159320" y="5024101"/>
            <a:ext cx="272373" cy="13145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13 Imagen">
            <a:extLst>
              <a:ext uri="{FF2B5EF4-FFF2-40B4-BE49-F238E27FC236}">
                <a16:creationId xmlns:a16="http://schemas.microsoft.com/office/drawing/2014/main" id="{7E845985-AC8C-4FA4-8F37-7F5060021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13" y="3049494"/>
            <a:ext cx="216000" cy="216000"/>
          </a:xfrm>
          <a:prstGeom prst="roundRect">
            <a:avLst>
              <a:gd name="adj" fmla="val 20400"/>
            </a:avLst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AB6AC15B-EBF5-4B45-8AA0-70FDF480AED4}"/>
              </a:ext>
            </a:extLst>
          </p:cNvPr>
          <p:cNvGrpSpPr/>
          <p:nvPr/>
        </p:nvGrpSpPr>
        <p:grpSpPr>
          <a:xfrm>
            <a:off x="5496782" y="2622530"/>
            <a:ext cx="5773505" cy="2217934"/>
            <a:chOff x="5496782" y="2622530"/>
            <a:chExt cx="5773505" cy="221793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D22E87F-A983-4BEA-9C67-0B006B96C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2522"/>
            <a:stretch/>
          </p:blipFill>
          <p:spPr>
            <a:xfrm>
              <a:off x="5496782" y="2622530"/>
              <a:ext cx="5773505" cy="2217934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5BC3268-5314-4890-A4BC-305CBD541311}"/>
                </a:ext>
              </a:extLst>
            </p:cNvPr>
            <p:cNvSpPr/>
            <p:nvPr/>
          </p:nvSpPr>
          <p:spPr>
            <a:xfrm>
              <a:off x="7979301" y="3032912"/>
              <a:ext cx="884438" cy="336007"/>
            </a:xfrm>
            <a:prstGeom prst="rect">
              <a:avLst/>
            </a:prstGeom>
            <a:solidFill>
              <a:srgbClr val="F2F2F2"/>
            </a:solidFill>
            <a:ln w="127000">
              <a:noFill/>
              <a:headEnd type="oval"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osis" panose="02010503020202060003" pitchFamily="50" charset="0"/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B8F86FB-E229-4766-88FB-CB51A47CE3DE}"/>
              </a:ext>
            </a:extLst>
          </p:cNvPr>
          <p:cNvSpPr txBox="1"/>
          <p:nvPr/>
        </p:nvSpPr>
        <p:spPr>
          <a:xfrm>
            <a:off x="441983" y="6157161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1200" b="1" dirty="0"/>
              <a:t>Pago </a:t>
            </a:r>
          </a:p>
          <a:p>
            <a:pPr algn="ctr"/>
            <a:r>
              <a:rPr lang="es-AR" sz="1200" b="1" dirty="0"/>
              <a:t>(% capital cubierto) = </a:t>
            </a:r>
            <a:endParaRPr lang="en-US" sz="12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B104DA5-50AE-4DEA-8E5E-6009390D62EA}"/>
              </a:ext>
            </a:extLst>
          </p:cNvPr>
          <p:cNvSpPr txBox="1"/>
          <p:nvPr/>
        </p:nvSpPr>
        <p:spPr>
          <a:xfrm>
            <a:off x="2067857" y="6285285"/>
            <a:ext cx="2914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b="1" dirty="0"/>
              <a:t>(</a:t>
            </a:r>
            <a:r>
              <a:rPr lang="es-AR" sz="1200" b="1" dirty="0" err="1"/>
              <a:t>Trigger</a:t>
            </a:r>
            <a:r>
              <a:rPr lang="es-AR" sz="1200" b="1" dirty="0"/>
              <a:t> – S4Index)/Paso * Pago/Paso</a:t>
            </a:r>
            <a:endParaRPr lang="en-US" sz="1200" b="1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2F61BB2-E188-47F2-BBF2-BA0C5B806FF1}"/>
              </a:ext>
            </a:extLst>
          </p:cNvPr>
          <p:cNvSpPr/>
          <p:nvPr/>
        </p:nvSpPr>
        <p:spPr>
          <a:xfrm>
            <a:off x="372253" y="6112351"/>
            <a:ext cx="4808326" cy="648412"/>
          </a:xfrm>
          <a:prstGeom prst="rect">
            <a:avLst/>
          </a:prstGeom>
          <a:ln w="19050">
            <a:solidFill>
              <a:srgbClr val="C00000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Dosis" panose="02010503020202060003" pitchFamily="50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EEA91E7E-CF2E-4EC8-A583-55DC164254D2}"/>
              </a:ext>
            </a:extLst>
          </p:cNvPr>
          <p:cNvSpPr/>
          <p:nvPr/>
        </p:nvSpPr>
        <p:spPr>
          <a:xfrm>
            <a:off x="5434523" y="4927818"/>
            <a:ext cx="5481400" cy="18059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84C26F3-C495-4898-BBD9-8A622B46C4FF}"/>
              </a:ext>
            </a:extLst>
          </p:cNvPr>
          <p:cNvSpPr txBox="1"/>
          <p:nvPr/>
        </p:nvSpPr>
        <p:spPr>
          <a:xfrm>
            <a:off x="5832093" y="5061168"/>
            <a:ext cx="5140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Los Gatillos (o </a:t>
            </a:r>
            <a:r>
              <a:rPr lang="es-AR" sz="1200" b="1" dirty="0" err="1"/>
              <a:t>Trigger</a:t>
            </a:r>
            <a:r>
              <a:rPr lang="es-AR" sz="1200" dirty="0"/>
              <a:t>) se definen en función 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200" b="1" dirty="0"/>
              <a:t>Volatilidad</a:t>
            </a:r>
            <a:r>
              <a:rPr lang="es-AR" sz="1200" dirty="0"/>
              <a:t> del departamento (variabilidad en los 17 años)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200" b="1" dirty="0"/>
              <a:t>Prima</a:t>
            </a:r>
            <a:r>
              <a:rPr lang="es-AR" sz="1200" dirty="0"/>
              <a:t> comercial elegida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200" b="1" dirty="0"/>
              <a:t>Configuració</a:t>
            </a:r>
            <a:r>
              <a:rPr lang="es-AR" sz="1200" dirty="0"/>
              <a:t>n del producto: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200" dirty="0"/>
              <a:t>Unidades de pago </a:t>
            </a:r>
            <a:r>
              <a:rPr lang="es-AR" sz="1200" dirty="0">
                <a:sym typeface="Wingdings" panose="05000000000000000000" pitchFamily="2" charset="2"/>
              </a:rPr>
              <a:t>Paso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200" dirty="0" err="1">
                <a:sym typeface="Wingdings" panose="05000000000000000000" pitchFamily="2" charset="2"/>
              </a:rPr>
              <a:t>Catastrofico</a:t>
            </a:r>
            <a:r>
              <a:rPr lang="es-AR" sz="1200" dirty="0">
                <a:sym typeface="Wingdings" panose="05000000000000000000" pitchFamily="2" charset="2"/>
              </a:rPr>
              <a:t>  </a:t>
            </a:r>
            <a:r>
              <a:rPr lang="es-AR" sz="1200" dirty="0" err="1">
                <a:sym typeface="Wingdings" panose="05000000000000000000" pitchFamily="2" charset="2"/>
              </a:rPr>
              <a:t>Trigger</a:t>
            </a:r>
            <a:r>
              <a:rPr lang="es-AR" sz="1200" dirty="0">
                <a:sym typeface="Wingdings" panose="05000000000000000000" pitchFamily="2" charset="2"/>
              </a:rPr>
              <a:t> pequeño, paso pequeño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1200" dirty="0">
                <a:sym typeface="Wingdings" panose="05000000000000000000" pitchFamily="2" charset="2"/>
              </a:rPr>
              <a:t>No </a:t>
            </a:r>
            <a:r>
              <a:rPr lang="es-AR" sz="1200" dirty="0" err="1">
                <a:sym typeface="Wingdings" panose="05000000000000000000" pitchFamily="2" charset="2"/>
              </a:rPr>
              <a:t>Catastrofico</a:t>
            </a:r>
            <a:r>
              <a:rPr lang="es-AR" sz="1200" dirty="0">
                <a:sym typeface="Wingdings" panose="05000000000000000000" pitchFamily="2" charset="2"/>
              </a:rPr>
              <a:t> </a:t>
            </a:r>
            <a:r>
              <a:rPr lang="en-US" sz="1200" dirty="0">
                <a:sym typeface="Wingdings" panose="05000000000000000000" pitchFamily="2" charset="2"/>
              </a:rPr>
              <a:t> Trigger alto, </a:t>
            </a:r>
            <a:r>
              <a:rPr lang="en-US" sz="1200" dirty="0" err="1">
                <a:sym typeface="Wingdings" panose="05000000000000000000" pitchFamily="2" charset="2"/>
              </a:rPr>
              <a:t>paso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err="1">
                <a:sym typeface="Wingdings" panose="05000000000000000000" pitchFamily="2" charset="2"/>
              </a:rPr>
              <a:t>grande</a:t>
            </a:r>
            <a:endParaRPr lang="es-A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881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BF55F-2DE5-49BD-9B0C-9D722550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Como configuramos los índices en un producto comercial?</a:t>
            </a:r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7077C581-50D5-46BA-909B-F23F8D6651BF}"/>
              </a:ext>
            </a:extLst>
          </p:cNvPr>
          <p:cNvGrpSpPr/>
          <p:nvPr/>
        </p:nvGrpSpPr>
        <p:grpSpPr>
          <a:xfrm>
            <a:off x="1750568" y="855376"/>
            <a:ext cx="6746568" cy="5517061"/>
            <a:chOff x="2373681" y="821186"/>
            <a:chExt cx="6746568" cy="55170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C8B0AA-964C-4698-B128-7ABE18D27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3682" y="830648"/>
              <a:ext cx="6746567" cy="550759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53DDBA36-2BCA-416D-A929-C00A538F8035}"/>
                </a:ext>
              </a:extLst>
            </p:cNvPr>
            <p:cNvSpPr/>
            <p:nvPr/>
          </p:nvSpPr>
          <p:spPr>
            <a:xfrm>
              <a:off x="2373681" y="821186"/>
              <a:ext cx="6746567" cy="338554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latin typeface="+mj-lt"/>
                </a:rPr>
                <a:t>Diferentes</a:t>
              </a:r>
              <a:r>
                <a:rPr lang="en-US" sz="1600" dirty="0">
                  <a:latin typeface="+mj-lt"/>
                </a:rPr>
                <a:t> Triggers </a:t>
              </a:r>
              <a:r>
                <a:rPr lang="en-US" sz="1600" dirty="0" err="1">
                  <a:latin typeface="+mj-lt"/>
                </a:rPr>
                <a:t>por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partido</a:t>
              </a:r>
              <a:r>
                <a:rPr lang="en-US" sz="1600" dirty="0">
                  <a:latin typeface="+mj-lt"/>
                </a:rPr>
                <a:t> – </a:t>
              </a:r>
              <a:r>
                <a:rPr lang="en-US" sz="1600" dirty="0" err="1">
                  <a:latin typeface="+mj-lt"/>
                </a:rPr>
                <a:t>Sequía</a:t>
              </a:r>
              <a:r>
                <a:rPr lang="en-US" sz="1600" dirty="0">
                  <a:latin typeface="+mj-lt"/>
                </a:rPr>
                <a:t> 3% Prima – Marketing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2B626CB5-9103-4453-B37E-9219B1D8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191" y="2786812"/>
            <a:ext cx="2256012" cy="1935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025D55-1A19-4E0A-B9E6-D684D7170D4F}"/>
              </a:ext>
            </a:extLst>
          </p:cNvPr>
          <p:cNvSpPr txBox="1"/>
          <p:nvPr/>
        </p:nvSpPr>
        <p:spPr>
          <a:xfrm>
            <a:off x="8786191" y="1286696"/>
            <a:ext cx="223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Simulación de como hubiera </a:t>
            </a:r>
            <a:r>
              <a:rPr lang="es-AR" sz="1600" b="1" dirty="0"/>
              <a:t>pagado</a:t>
            </a:r>
            <a:r>
              <a:rPr lang="es-AR" sz="1600" dirty="0"/>
              <a:t> la cobertura de </a:t>
            </a:r>
            <a:r>
              <a:rPr lang="es-AR" sz="1600" b="1" dirty="0"/>
              <a:t>sequía</a:t>
            </a:r>
            <a:r>
              <a:rPr lang="es-AR" sz="1600" dirty="0"/>
              <a:t> en los últimos </a:t>
            </a:r>
            <a:r>
              <a:rPr lang="es-AR" sz="1600" b="1" dirty="0"/>
              <a:t>17 años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37288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6B5BFD1C-82AF-4E1D-A5FB-59CC25071548}"/>
              </a:ext>
            </a:extLst>
          </p:cNvPr>
          <p:cNvSpPr/>
          <p:nvPr/>
        </p:nvSpPr>
        <p:spPr>
          <a:xfrm>
            <a:off x="2575641" y="4694649"/>
            <a:ext cx="6657524" cy="21306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AEAD9B-8627-42D1-9BBF-5E30AB68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Como configuramos los índices en un producto comercial?</a:t>
            </a:r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CB83A24-EE94-4EBD-AEF2-0CDBFCF1A796}"/>
              </a:ext>
            </a:extLst>
          </p:cNvPr>
          <p:cNvGrpSpPr/>
          <p:nvPr/>
        </p:nvGrpSpPr>
        <p:grpSpPr>
          <a:xfrm>
            <a:off x="773242" y="2152231"/>
            <a:ext cx="4695079" cy="1263608"/>
            <a:chOff x="4226563" y="1913177"/>
            <a:chExt cx="6203313" cy="1897805"/>
          </a:xfrm>
        </p:grpSpPr>
        <p:sp>
          <p:nvSpPr>
            <p:cNvPr id="6" name="15 Flecha izquierda y derecha">
              <a:extLst>
                <a:ext uri="{FF2B5EF4-FFF2-40B4-BE49-F238E27FC236}">
                  <a16:creationId xmlns:a16="http://schemas.microsoft.com/office/drawing/2014/main" id="{21229426-9F55-4C67-AF37-A5869CD7B584}"/>
                </a:ext>
              </a:extLst>
            </p:cNvPr>
            <p:cNvSpPr/>
            <p:nvPr/>
          </p:nvSpPr>
          <p:spPr>
            <a:xfrm>
              <a:off x="8164613" y="3296370"/>
              <a:ext cx="521100" cy="34767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100">
                <a:latin typeface="+mj-lt"/>
              </a:endParaRPr>
            </a:p>
          </p:txBody>
        </p:sp>
        <p:sp>
          <p:nvSpPr>
            <p:cNvPr id="7" name="16 Flecha izquierda y derecha">
              <a:extLst>
                <a:ext uri="{FF2B5EF4-FFF2-40B4-BE49-F238E27FC236}">
                  <a16:creationId xmlns:a16="http://schemas.microsoft.com/office/drawing/2014/main" id="{B4259075-901F-45D5-8184-57B7CD9804C1}"/>
                </a:ext>
              </a:extLst>
            </p:cNvPr>
            <p:cNvSpPr/>
            <p:nvPr/>
          </p:nvSpPr>
          <p:spPr>
            <a:xfrm>
              <a:off x="5956456" y="3293203"/>
              <a:ext cx="521100" cy="34767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100">
                <a:latin typeface="+mj-lt"/>
              </a:endParaRPr>
            </a:p>
          </p:txBody>
        </p:sp>
        <p:sp>
          <p:nvSpPr>
            <p:cNvPr id="8" name="12 Rectángulo">
              <a:extLst>
                <a:ext uri="{FF2B5EF4-FFF2-40B4-BE49-F238E27FC236}">
                  <a16:creationId xmlns:a16="http://schemas.microsoft.com/office/drawing/2014/main" id="{0BBFD2E1-BE46-4CB0-B69A-2496BFAD761F}"/>
                </a:ext>
              </a:extLst>
            </p:cNvPr>
            <p:cNvSpPr/>
            <p:nvPr/>
          </p:nvSpPr>
          <p:spPr>
            <a:xfrm>
              <a:off x="4226563" y="3115635"/>
              <a:ext cx="1717068" cy="69534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ysClr val="windowText" lastClr="000000"/>
                  </a:solidFill>
                  <a:latin typeface="+mj-lt"/>
                </a:rPr>
                <a:t>Productor</a:t>
              </a:r>
              <a:endParaRPr lang="en-US" sz="1100" b="1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" name="13 Rectángulo">
              <a:extLst>
                <a:ext uri="{FF2B5EF4-FFF2-40B4-BE49-F238E27FC236}">
                  <a16:creationId xmlns:a16="http://schemas.microsoft.com/office/drawing/2014/main" id="{C3ED65AF-8489-4050-B8D5-854955CAB15B}"/>
                </a:ext>
              </a:extLst>
            </p:cNvPr>
            <p:cNvSpPr/>
            <p:nvPr/>
          </p:nvSpPr>
          <p:spPr>
            <a:xfrm>
              <a:off x="6463170" y="3115635"/>
              <a:ext cx="1717067" cy="69534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latin typeface="+mj-lt"/>
                </a:rPr>
                <a:t>Agregador</a:t>
              </a:r>
              <a:endParaRPr lang="en-US" sz="1100" b="1" dirty="0">
                <a:latin typeface="+mj-lt"/>
              </a:endParaRPr>
            </a:p>
          </p:txBody>
        </p:sp>
        <p:sp>
          <p:nvSpPr>
            <p:cNvPr id="10" name="14 Rectángulo">
              <a:extLst>
                <a:ext uri="{FF2B5EF4-FFF2-40B4-BE49-F238E27FC236}">
                  <a16:creationId xmlns:a16="http://schemas.microsoft.com/office/drawing/2014/main" id="{69D1BD89-0C39-482E-91A3-7E9496D4A856}"/>
                </a:ext>
              </a:extLst>
            </p:cNvPr>
            <p:cNvSpPr/>
            <p:nvPr/>
          </p:nvSpPr>
          <p:spPr>
            <a:xfrm>
              <a:off x="8712808" y="3115635"/>
              <a:ext cx="1717068" cy="695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ysClr val="windowText" lastClr="000000"/>
                  </a:solidFill>
                  <a:latin typeface="+mj-lt"/>
                </a:rPr>
                <a:t>Tomador</a:t>
              </a:r>
              <a:r>
                <a:rPr lang="en-US" sz="1100" b="1" dirty="0">
                  <a:solidFill>
                    <a:sysClr val="windowText" lastClr="000000"/>
                  </a:solidFill>
                  <a:latin typeface="+mj-lt"/>
                </a:rPr>
                <a:t> de </a:t>
              </a:r>
              <a:r>
                <a:rPr lang="en-US" sz="1100" b="1" dirty="0" err="1">
                  <a:solidFill>
                    <a:sysClr val="windowText" lastClr="000000"/>
                  </a:solidFill>
                  <a:latin typeface="+mj-lt"/>
                </a:rPr>
                <a:t>Riesgo</a:t>
              </a:r>
              <a:endParaRPr lang="en-US" sz="1100" b="1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1" name="17 CuadroTexto">
              <a:extLst>
                <a:ext uri="{FF2B5EF4-FFF2-40B4-BE49-F238E27FC236}">
                  <a16:creationId xmlns:a16="http://schemas.microsoft.com/office/drawing/2014/main" id="{C0564FFD-6A13-4784-B041-616C67C934D3}"/>
                </a:ext>
              </a:extLst>
            </p:cNvPr>
            <p:cNvSpPr txBox="1"/>
            <p:nvPr/>
          </p:nvSpPr>
          <p:spPr>
            <a:xfrm>
              <a:off x="6235391" y="1913177"/>
              <a:ext cx="2228722" cy="1155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dirty="0">
                  <a:latin typeface="+mj-lt"/>
                </a:rPr>
                <a:t>Comerciantes</a:t>
              </a:r>
            </a:p>
            <a:p>
              <a:pPr algn="ctr"/>
              <a:r>
                <a:rPr lang="es-ES" sz="1100" dirty="0">
                  <a:latin typeface="+mj-lt"/>
                </a:rPr>
                <a:t>Proveedores</a:t>
              </a:r>
            </a:p>
            <a:p>
              <a:pPr algn="ctr"/>
              <a:r>
                <a:rPr lang="es-ES" sz="1100" dirty="0">
                  <a:latin typeface="+mj-lt"/>
                </a:rPr>
                <a:t>Gobiernos</a:t>
              </a:r>
            </a:p>
            <a:p>
              <a:pPr algn="ctr"/>
              <a:r>
                <a:rPr lang="es-ES" sz="1100" dirty="0">
                  <a:latin typeface="+mj-lt"/>
                </a:rPr>
                <a:t>Instituciones financieras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218B02B6-DCCF-4CB5-8045-DC6292940756}"/>
              </a:ext>
            </a:extLst>
          </p:cNvPr>
          <p:cNvSpPr txBox="1"/>
          <p:nvPr/>
        </p:nvSpPr>
        <p:spPr>
          <a:xfrm>
            <a:off x="7334060" y="3461054"/>
            <a:ext cx="1271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5</a:t>
            </a:r>
            <a:r>
              <a:rPr lang="en-US" sz="1100" dirty="0">
                <a:latin typeface="+mj-lt"/>
              </a:rPr>
              <a:t>. S4 </a:t>
            </a:r>
            <a:r>
              <a:rPr lang="en-US" sz="1100" dirty="0" err="1">
                <a:latin typeface="+mj-lt"/>
              </a:rPr>
              <a:t>realiza</a:t>
            </a:r>
            <a:r>
              <a:rPr lang="en-US" sz="1100" dirty="0">
                <a:latin typeface="+mj-lt"/>
              </a:rPr>
              <a:t> la </a:t>
            </a:r>
            <a:r>
              <a:rPr lang="en-US" sz="1100" dirty="0" err="1">
                <a:latin typeface="+mj-lt"/>
              </a:rPr>
              <a:t>medición</a:t>
            </a:r>
            <a:r>
              <a:rPr lang="en-US" sz="1100" dirty="0">
                <a:latin typeface="+mj-lt"/>
              </a:rPr>
              <a:t> del</a:t>
            </a:r>
          </a:p>
          <a:p>
            <a:pPr algn="ctr"/>
            <a:r>
              <a:rPr lang="es-AR" sz="1100" dirty="0">
                <a:latin typeface="+mj-lt"/>
              </a:rPr>
              <a:t>I</a:t>
            </a:r>
            <a:r>
              <a:rPr lang="en-US" sz="1100" dirty="0" err="1">
                <a:latin typeface="+mj-lt"/>
              </a:rPr>
              <a:t>ndice</a:t>
            </a:r>
            <a:r>
              <a:rPr lang="en-US" sz="1100" dirty="0">
                <a:latin typeface="+mj-lt"/>
              </a:rPr>
              <a:t> para la </a:t>
            </a:r>
            <a:r>
              <a:rPr lang="en-US" sz="1100" dirty="0" err="1">
                <a:latin typeface="+mj-lt"/>
              </a:rPr>
              <a:t>campaña</a:t>
            </a:r>
            <a:endParaRPr lang="en-US" sz="1100" dirty="0">
              <a:latin typeface="+mj-lt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2D2A9775-ED69-42DF-BB85-49EC642ACCA6}"/>
              </a:ext>
            </a:extLst>
          </p:cNvPr>
          <p:cNvSpPr txBox="1"/>
          <p:nvPr/>
        </p:nvSpPr>
        <p:spPr>
          <a:xfrm>
            <a:off x="8860911" y="3774020"/>
            <a:ext cx="29208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 ROFEX – Rosario Futures Exchange,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el Mercado de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futuros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y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opciones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Rosario, Argentina</a:t>
            </a:r>
          </a:p>
        </p:txBody>
      </p:sp>
      <p:pic>
        <p:nvPicPr>
          <p:cNvPr id="16" name="Picture 4" descr="http://photos.prnewswire.com/prnfull/20140925/148581">
            <a:extLst>
              <a:ext uri="{FF2B5EF4-FFF2-40B4-BE49-F238E27FC236}">
                <a16:creationId xmlns:a16="http://schemas.microsoft.com/office/drawing/2014/main" id="{2DA7BC77-D09E-468F-B9CB-2DE3DDD4B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0" b="23645"/>
          <a:stretch/>
        </p:blipFill>
        <p:spPr bwMode="auto">
          <a:xfrm>
            <a:off x="4271177" y="2198416"/>
            <a:ext cx="161566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ADBB2656-4512-443A-B2CC-6B6F4E5D5434}"/>
              </a:ext>
            </a:extLst>
          </p:cNvPr>
          <p:cNvGrpSpPr/>
          <p:nvPr/>
        </p:nvGrpSpPr>
        <p:grpSpPr>
          <a:xfrm>
            <a:off x="6471288" y="2841222"/>
            <a:ext cx="1869283" cy="535369"/>
            <a:chOff x="6601386" y="3039844"/>
            <a:chExt cx="1869283" cy="535369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1DC05672-255A-404F-A88F-C9778E4024A4}"/>
                </a:ext>
              </a:extLst>
            </p:cNvPr>
            <p:cNvSpPr/>
            <p:nvPr/>
          </p:nvSpPr>
          <p:spPr>
            <a:xfrm>
              <a:off x="6601386" y="3039844"/>
              <a:ext cx="1725545" cy="535369"/>
            </a:xfrm>
            <a:prstGeom prst="roundRect">
              <a:avLst/>
            </a:prstGeom>
            <a:solidFill>
              <a:srgbClr val="F2F2F2"/>
            </a:solidFill>
            <a:ln w="127000">
              <a:noFill/>
              <a:headEnd type="oval" w="sm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osis" panose="02010503020202060003" pitchFamily="50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34C15F7-8D1E-49F6-BB0A-FC23F40D5EB1}"/>
                </a:ext>
              </a:extLst>
            </p:cNvPr>
            <p:cNvSpPr/>
            <p:nvPr/>
          </p:nvSpPr>
          <p:spPr>
            <a:xfrm>
              <a:off x="7137648" y="3085023"/>
              <a:ext cx="1333021" cy="442674"/>
            </a:xfrm>
            <a:prstGeom prst="roundRect">
              <a:avLst/>
            </a:prstGeom>
            <a:noFill/>
            <a:ln w="38100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0000"/>
                  </a:solidFill>
                  <a:latin typeface="+mj-lt"/>
                  <a:cs typeface="Lato" panose="020F0502020204030203" pitchFamily="34" charset="0"/>
                </a:rPr>
                <a:t>Index</a:t>
              </a:r>
              <a:r>
                <a:rPr lang="en-US" sz="2000" kern="0" baseline="30000" dirty="0">
                  <a:latin typeface="+mj-lt"/>
                  <a:cs typeface="Lato" panose="020F0502020204030203" pitchFamily="34" charset="0"/>
                </a:rPr>
                <a:t>TM</a:t>
              </a:r>
              <a:r>
                <a:rPr lang="en-US" sz="2000" kern="0" dirty="0">
                  <a:latin typeface="+mj-lt"/>
                  <a:cs typeface="Lato" panose="020F0502020204030203" pitchFamily="34" charset="0"/>
                </a:rPr>
                <a:t> 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17" name="28 Imagen" descr="Cuadro2-01.png">
              <a:extLst>
                <a:ext uri="{FF2B5EF4-FFF2-40B4-BE49-F238E27FC236}">
                  <a16:creationId xmlns:a16="http://schemas.microsoft.com/office/drawing/2014/main" id="{1B5BA2CE-A4DE-4C34-8EA7-4A35117D7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5959" y="3131697"/>
              <a:ext cx="396075" cy="3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Curved Up Arrow 16">
            <a:extLst>
              <a:ext uri="{FF2B5EF4-FFF2-40B4-BE49-F238E27FC236}">
                <a16:creationId xmlns:a16="http://schemas.microsoft.com/office/drawing/2014/main" id="{94445E58-7F97-4449-9CFF-410CAFB98C29}"/>
              </a:ext>
            </a:extLst>
          </p:cNvPr>
          <p:cNvSpPr/>
          <p:nvPr/>
        </p:nvSpPr>
        <p:spPr>
          <a:xfrm rot="10800000">
            <a:off x="1677636" y="1769932"/>
            <a:ext cx="1373578" cy="34377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503369AD-1F23-4888-BA11-78ACAAACBAFA}"/>
              </a:ext>
            </a:extLst>
          </p:cNvPr>
          <p:cNvSpPr txBox="1"/>
          <p:nvPr/>
        </p:nvSpPr>
        <p:spPr>
          <a:xfrm>
            <a:off x="0" y="1520322"/>
            <a:ext cx="202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1</a:t>
            </a:r>
            <a:r>
              <a:rPr lang="en-US" sz="1100" dirty="0">
                <a:latin typeface="+mj-lt"/>
              </a:rPr>
              <a:t>.Agregador </a:t>
            </a:r>
            <a:r>
              <a:rPr lang="en-US" sz="1100" dirty="0" err="1">
                <a:latin typeface="+mj-lt"/>
              </a:rPr>
              <a:t>vende</a:t>
            </a:r>
            <a:r>
              <a:rPr lang="en-US" sz="1100" dirty="0">
                <a:latin typeface="+mj-lt"/>
              </a:rPr>
              <a:t> al </a:t>
            </a:r>
            <a:r>
              <a:rPr lang="en-US" sz="1100" dirty="0" err="1">
                <a:latin typeface="+mj-lt"/>
              </a:rPr>
              <a:t>productor</a:t>
            </a:r>
            <a:endParaRPr lang="en-US" sz="1100" dirty="0">
              <a:latin typeface="+mj-lt"/>
            </a:endParaRPr>
          </a:p>
        </p:txBody>
      </p:sp>
      <p:sp>
        <p:nvSpPr>
          <p:cNvPr id="20" name="Curved Up Arrow 28">
            <a:extLst>
              <a:ext uri="{FF2B5EF4-FFF2-40B4-BE49-F238E27FC236}">
                <a16:creationId xmlns:a16="http://schemas.microsoft.com/office/drawing/2014/main" id="{324EA5A5-1C3B-49BE-8EB5-C999E9D2B80A}"/>
              </a:ext>
            </a:extLst>
          </p:cNvPr>
          <p:cNvSpPr/>
          <p:nvPr/>
        </p:nvSpPr>
        <p:spPr>
          <a:xfrm rot="21397204">
            <a:off x="1475188" y="3494331"/>
            <a:ext cx="1448059" cy="40282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AC20E8FD-50A5-42F0-A7B1-2A906A7D1535}"/>
              </a:ext>
            </a:extLst>
          </p:cNvPr>
          <p:cNvSpPr txBox="1"/>
          <p:nvPr/>
        </p:nvSpPr>
        <p:spPr>
          <a:xfrm>
            <a:off x="1173640" y="4031643"/>
            <a:ext cx="1402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.Productor </a:t>
            </a:r>
            <a:r>
              <a:rPr lang="en-US" sz="1100" dirty="0" err="1">
                <a:latin typeface="+mj-lt"/>
              </a:rPr>
              <a:t>paga</a:t>
            </a:r>
            <a:r>
              <a:rPr lang="en-US" sz="1100" dirty="0">
                <a:latin typeface="+mj-lt"/>
              </a:rPr>
              <a:t> la prima</a:t>
            </a:r>
          </a:p>
        </p:txBody>
      </p:sp>
      <p:sp>
        <p:nvSpPr>
          <p:cNvPr id="22" name="Curved Up Arrow 32">
            <a:extLst>
              <a:ext uri="{FF2B5EF4-FFF2-40B4-BE49-F238E27FC236}">
                <a16:creationId xmlns:a16="http://schemas.microsoft.com/office/drawing/2014/main" id="{9BC62070-4658-4F4A-A1DA-9741D8F8583B}"/>
              </a:ext>
            </a:extLst>
          </p:cNvPr>
          <p:cNvSpPr/>
          <p:nvPr/>
        </p:nvSpPr>
        <p:spPr>
          <a:xfrm rot="21397204">
            <a:off x="3403348" y="3513659"/>
            <a:ext cx="1329745" cy="33084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2B27C48B-C59F-42FF-A6F3-E8B1A14624B5}"/>
              </a:ext>
            </a:extLst>
          </p:cNvPr>
          <p:cNvSpPr txBox="1"/>
          <p:nvPr/>
        </p:nvSpPr>
        <p:spPr>
          <a:xfrm>
            <a:off x="2948006" y="3939489"/>
            <a:ext cx="20649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3</a:t>
            </a:r>
            <a:r>
              <a:rPr lang="en-US" sz="1100" dirty="0">
                <a:latin typeface="+mj-lt"/>
              </a:rPr>
              <a:t>.</a:t>
            </a:r>
            <a:r>
              <a:rPr lang="es-ES" sz="1100" dirty="0">
                <a:latin typeface="+mj-lt"/>
              </a:rPr>
              <a:t> Todas las primas recogidas</a:t>
            </a:r>
          </a:p>
          <a:p>
            <a:pPr algn="ctr"/>
            <a:r>
              <a:rPr lang="es-ES" sz="1100" dirty="0">
                <a:latin typeface="+mj-lt"/>
              </a:rPr>
              <a:t>y contrato OTC firmado entre</a:t>
            </a:r>
          </a:p>
          <a:p>
            <a:pPr algn="ctr"/>
            <a:r>
              <a:rPr lang="es-ES" sz="1100" dirty="0">
                <a:latin typeface="+mj-lt"/>
              </a:rPr>
              <a:t>Agregador y MRE</a:t>
            </a:r>
            <a:endParaRPr lang="en-US" sz="1100" dirty="0">
              <a:latin typeface="+mj-lt"/>
            </a:endParaRPr>
          </a:p>
        </p:txBody>
      </p:sp>
      <p:sp>
        <p:nvSpPr>
          <p:cNvPr id="24" name="Curved Up Arrow 34">
            <a:extLst>
              <a:ext uri="{FF2B5EF4-FFF2-40B4-BE49-F238E27FC236}">
                <a16:creationId xmlns:a16="http://schemas.microsoft.com/office/drawing/2014/main" id="{DAB558F9-01B9-45BC-A349-D4049BDFEBD1}"/>
              </a:ext>
            </a:extLst>
          </p:cNvPr>
          <p:cNvSpPr/>
          <p:nvPr/>
        </p:nvSpPr>
        <p:spPr>
          <a:xfrm rot="10800000">
            <a:off x="3439156" y="1729733"/>
            <a:ext cx="1369633" cy="352225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9F8E9FB3-6680-48BE-A4A4-64A30B557949}"/>
              </a:ext>
            </a:extLst>
          </p:cNvPr>
          <p:cNvSpPr txBox="1"/>
          <p:nvPr/>
        </p:nvSpPr>
        <p:spPr>
          <a:xfrm>
            <a:off x="4346502" y="1242256"/>
            <a:ext cx="1720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7</a:t>
            </a:r>
            <a:r>
              <a:rPr lang="en-US" sz="1100" dirty="0">
                <a:latin typeface="+mj-lt"/>
              </a:rPr>
              <a:t>. </a:t>
            </a:r>
            <a:r>
              <a:rPr lang="es-ES" sz="1100" dirty="0">
                <a:latin typeface="+mj-lt"/>
              </a:rPr>
              <a:t>Si hay pago</a:t>
            </a:r>
          </a:p>
          <a:p>
            <a:pPr algn="ctr"/>
            <a:r>
              <a:rPr lang="es-ES" sz="1100" dirty="0">
                <a:latin typeface="+mj-lt"/>
              </a:rPr>
              <a:t>MRE paga al agregador</a:t>
            </a:r>
            <a:r>
              <a:rPr lang="en-US" sz="1100" dirty="0">
                <a:latin typeface="+mj-lt"/>
              </a:rPr>
              <a:t>.</a:t>
            </a:r>
          </a:p>
        </p:txBody>
      </p:sp>
      <p:sp>
        <p:nvSpPr>
          <p:cNvPr id="26" name="Curved Up Arrow 36">
            <a:extLst>
              <a:ext uri="{FF2B5EF4-FFF2-40B4-BE49-F238E27FC236}">
                <a16:creationId xmlns:a16="http://schemas.microsoft.com/office/drawing/2014/main" id="{A4B8FEA2-5535-410E-A993-89BEB331D6F3}"/>
              </a:ext>
            </a:extLst>
          </p:cNvPr>
          <p:cNvSpPr/>
          <p:nvPr/>
        </p:nvSpPr>
        <p:spPr>
          <a:xfrm rot="10800000">
            <a:off x="1537502" y="1163784"/>
            <a:ext cx="1731512" cy="377970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Box 37">
            <a:extLst>
              <a:ext uri="{FF2B5EF4-FFF2-40B4-BE49-F238E27FC236}">
                <a16:creationId xmlns:a16="http://schemas.microsoft.com/office/drawing/2014/main" id="{0B00B5D3-A17F-44EE-8295-2E9B28A16FA9}"/>
              </a:ext>
            </a:extLst>
          </p:cNvPr>
          <p:cNvSpPr txBox="1"/>
          <p:nvPr/>
        </p:nvSpPr>
        <p:spPr>
          <a:xfrm>
            <a:off x="1133341" y="747072"/>
            <a:ext cx="2478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8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Fondos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distribuidos</a:t>
            </a:r>
            <a:endParaRPr lang="en-US" sz="1100" dirty="0">
              <a:latin typeface="+mj-lt"/>
            </a:endParaRPr>
          </a:p>
          <a:p>
            <a:pPr algn="ctr"/>
            <a:r>
              <a:rPr lang="en-US" sz="1100" dirty="0" err="1">
                <a:latin typeface="+mj-lt"/>
              </a:rPr>
              <a:t>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agregador</a:t>
            </a:r>
            <a:r>
              <a:rPr lang="en-US" sz="1100" dirty="0">
                <a:latin typeface="+mj-lt"/>
              </a:rPr>
              <a:t> a </a:t>
            </a:r>
            <a:r>
              <a:rPr lang="en-US" sz="1100" dirty="0" err="1">
                <a:latin typeface="+mj-lt"/>
              </a:rPr>
              <a:t>productores</a:t>
            </a:r>
            <a:r>
              <a:rPr lang="en-US" sz="1100" dirty="0">
                <a:latin typeface="+mj-lt"/>
              </a:rPr>
              <a:t>.</a:t>
            </a:r>
          </a:p>
        </p:txBody>
      </p:sp>
      <p:sp>
        <p:nvSpPr>
          <p:cNvPr id="28" name="Curved Up Arrow 38">
            <a:extLst>
              <a:ext uri="{FF2B5EF4-FFF2-40B4-BE49-F238E27FC236}">
                <a16:creationId xmlns:a16="http://schemas.microsoft.com/office/drawing/2014/main" id="{24F17618-4B2C-46B4-A1D1-D69D0B59ABAA}"/>
              </a:ext>
            </a:extLst>
          </p:cNvPr>
          <p:cNvSpPr/>
          <p:nvPr/>
        </p:nvSpPr>
        <p:spPr>
          <a:xfrm>
            <a:off x="5369627" y="3560281"/>
            <a:ext cx="1708750" cy="3863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0A1AE6FA-B6B4-4D4D-AA71-54235301AACF}"/>
              </a:ext>
            </a:extLst>
          </p:cNvPr>
          <p:cNvSpPr txBox="1"/>
          <p:nvPr/>
        </p:nvSpPr>
        <p:spPr>
          <a:xfrm>
            <a:off x="5819505" y="3985754"/>
            <a:ext cx="982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4</a:t>
            </a:r>
            <a:r>
              <a:rPr lang="en-US" sz="1100" dirty="0">
                <a:latin typeface="+mj-lt"/>
              </a:rPr>
              <a:t>.El </a:t>
            </a:r>
            <a:r>
              <a:rPr lang="en-US" sz="1100" dirty="0" err="1">
                <a:latin typeface="+mj-lt"/>
              </a:rPr>
              <a:t>tomador</a:t>
            </a:r>
            <a:endParaRPr lang="en-US" sz="1100" dirty="0">
              <a:latin typeface="+mj-lt"/>
            </a:endParaRPr>
          </a:p>
          <a:p>
            <a:pPr algn="ctr"/>
            <a:r>
              <a:rPr lang="en-US" sz="1100" dirty="0" err="1">
                <a:latin typeface="+mj-lt"/>
              </a:rPr>
              <a:t>paga</a:t>
            </a:r>
            <a:r>
              <a:rPr lang="en-US" sz="1100" dirty="0">
                <a:latin typeface="+mj-lt"/>
              </a:rPr>
              <a:t> a S4</a:t>
            </a:r>
          </a:p>
        </p:txBody>
      </p:sp>
      <p:sp>
        <p:nvSpPr>
          <p:cNvPr id="31" name="TextBox 40">
            <a:extLst>
              <a:ext uri="{FF2B5EF4-FFF2-40B4-BE49-F238E27FC236}">
                <a16:creationId xmlns:a16="http://schemas.microsoft.com/office/drawing/2014/main" id="{F922BB7B-F06F-4CCA-BE29-0CF23BC0C341}"/>
              </a:ext>
            </a:extLst>
          </p:cNvPr>
          <p:cNvSpPr txBox="1"/>
          <p:nvPr/>
        </p:nvSpPr>
        <p:spPr>
          <a:xfrm>
            <a:off x="6635861" y="1306632"/>
            <a:ext cx="23711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6</a:t>
            </a:r>
            <a:r>
              <a:rPr lang="en-US" sz="1100" dirty="0">
                <a:latin typeface="+mj-lt"/>
              </a:rPr>
              <a:t>. S4Index </a:t>
            </a:r>
            <a:r>
              <a:rPr lang="en-US" sz="1100" dirty="0" err="1">
                <a:latin typeface="+mj-lt"/>
              </a:rPr>
              <a:t>publicado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por</a:t>
            </a:r>
            <a:r>
              <a:rPr lang="en-US" sz="1100" dirty="0">
                <a:latin typeface="+mj-lt"/>
              </a:rPr>
              <a:t> ROFEX</a:t>
            </a:r>
            <a:r>
              <a:rPr lang="en-US" sz="1100" baseline="30000" dirty="0">
                <a:latin typeface="+mj-lt"/>
              </a:rPr>
              <a:t>(*)</a:t>
            </a:r>
          </a:p>
        </p:txBody>
      </p:sp>
      <p:sp>
        <p:nvSpPr>
          <p:cNvPr id="32" name="Curved Up Arrow 43">
            <a:extLst>
              <a:ext uri="{FF2B5EF4-FFF2-40B4-BE49-F238E27FC236}">
                <a16:creationId xmlns:a16="http://schemas.microsoft.com/office/drawing/2014/main" id="{C5298D6A-67AB-4A39-B381-DD4AD95B725F}"/>
              </a:ext>
            </a:extLst>
          </p:cNvPr>
          <p:cNvSpPr/>
          <p:nvPr/>
        </p:nvSpPr>
        <p:spPr>
          <a:xfrm rot="9421558" flipH="1">
            <a:off x="6956323" y="2055345"/>
            <a:ext cx="1496289" cy="307768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AEDB332-D376-4F52-9D08-EC9F53AF3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353" y="1616956"/>
            <a:ext cx="3346433" cy="1733903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60B90193-1020-4D2A-B793-44C8A3780805}"/>
              </a:ext>
            </a:extLst>
          </p:cNvPr>
          <p:cNvSpPr/>
          <p:nvPr/>
        </p:nvSpPr>
        <p:spPr>
          <a:xfrm>
            <a:off x="9233165" y="3461054"/>
            <a:ext cx="2104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http://www.rofex.com.ar/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AFE2911F-39EB-4A9C-AE08-A67492E7D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20" y="1951209"/>
            <a:ext cx="768864" cy="93685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EC21152-629C-4BD2-89F7-DCA7081B7AEC}"/>
              </a:ext>
            </a:extLst>
          </p:cNvPr>
          <p:cNvSpPr/>
          <p:nvPr/>
        </p:nvSpPr>
        <p:spPr>
          <a:xfrm>
            <a:off x="2199217" y="5063303"/>
            <a:ext cx="31371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s-ES" dirty="0"/>
              <a:t>Para la campaña </a:t>
            </a:r>
            <a:r>
              <a:rPr lang="es-ES" b="1" dirty="0"/>
              <a:t>2017/18 </a:t>
            </a:r>
          </a:p>
          <a:p>
            <a:pPr lvl="1" algn="r"/>
            <a:r>
              <a:rPr lang="es-ES" dirty="0"/>
              <a:t>Formato de oferta web "desagregado“</a:t>
            </a:r>
          </a:p>
          <a:p>
            <a:pPr lvl="1" algn="r"/>
            <a:r>
              <a:rPr lang="es-ES" dirty="0"/>
              <a:t>Argentina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D4FABA-55C8-48CA-96B9-9E7210A03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241" y="4829670"/>
            <a:ext cx="3429670" cy="18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9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821F9-A024-4ACB-AFAA-530783E4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Indice</a:t>
            </a:r>
            <a:r>
              <a:rPr lang="es-AR" dirty="0"/>
              <a:t> Sequía &amp; Inundación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C24FEA-7580-4066-B2D6-002001B1C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49" y="904231"/>
            <a:ext cx="11527542" cy="5721856"/>
          </a:xfrm>
        </p:spPr>
        <p:txBody>
          <a:bodyPr>
            <a:normAutofit fontScale="92500" lnSpcReduction="10000"/>
          </a:bodyPr>
          <a:lstStyle/>
          <a:p>
            <a:r>
              <a:rPr lang="es-ES" sz="1900" b="1" dirty="0"/>
              <a:t>Eficiente</a:t>
            </a:r>
            <a:r>
              <a:rPr lang="es-ES" sz="1900" dirty="0"/>
              <a:t>. Pago del </a:t>
            </a:r>
            <a:r>
              <a:rPr lang="en-US" sz="1900" dirty="0"/>
              <a:t>&gt;</a:t>
            </a:r>
            <a:r>
              <a:rPr lang="es-ES" sz="1900" dirty="0"/>
              <a:t>70% </a:t>
            </a:r>
          </a:p>
          <a:p>
            <a:pPr lvl="1"/>
            <a:r>
              <a:rPr lang="es-ES" sz="1800" dirty="0"/>
              <a:t>No requiere verificación a campo.</a:t>
            </a:r>
          </a:p>
          <a:p>
            <a:pPr lvl="1"/>
            <a:r>
              <a:rPr lang="es-ES" sz="1800" dirty="0"/>
              <a:t>No requiere intermediarios: estructurado como derivado OTC (Vs. póliza de seguro) y entregado a través de agregadores</a:t>
            </a:r>
          </a:p>
          <a:p>
            <a:pPr lvl="1"/>
            <a:r>
              <a:rPr lang="es-ES" sz="1800" dirty="0"/>
              <a:t>Sin selección adversa y riesgo moral. El índice se calcula a nivel agregado por partid</a:t>
            </a:r>
            <a:r>
              <a:rPr lang="es-AR" sz="1800" dirty="0"/>
              <a:t>o/departamento</a:t>
            </a:r>
            <a:endParaRPr lang="es-ES" sz="1800" dirty="0"/>
          </a:p>
          <a:p>
            <a:pPr lvl="1"/>
            <a:r>
              <a:rPr lang="es-ES" sz="1800" dirty="0"/>
              <a:t>Ventajas impositivas (vs. pólizas de seguro)</a:t>
            </a:r>
          </a:p>
          <a:p>
            <a:r>
              <a:rPr lang="es-ES" sz="1900" b="1" dirty="0"/>
              <a:t>Objetivo.</a:t>
            </a:r>
          </a:p>
          <a:p>
            <a:pPr lvl="1"/>
            <a:r>
              <a:rPr lang="es-ES" sz="1800" dirty="0"/>
              <a:t>Basado en datos de sensores remotos, no requiere información de los agricultores (excepción: calibración inicial para áreas nuevas)</a:t>
            </a:r>
          </a:p>
          <a:p>
            <a:pPr lvl="1"/>
            <a:r>
              <a:rPr lang="es-ES" sz="1800" dirty="0"/>
              <a:t>Parametrización del riesgo basada en modelos actuariales</a:t>
            </a:r>
          </a:p>
          <a:p>
            <a:pPr lvl="1"/>
            <a:r>
              <a:rPr lang="es-ES" sz="1800" dirty="0"/>
              <a:t>Liquidación de índices basada en procesos matemáticos repetibles / automatizados.</a:t>
            </a:r>
          </a:p>
          <a:p>
            <a:r>
              <a:rPr lang="es-ES" sz="1900" b="1" dirty="0"/>
              <a:t>Transparente.</a:t>
            </a:r>
          </a:p>
          <a:p>
            <a:pPr lvl="1"/>
            <a:r>
              <a:rPr lang="es-ES" sz="1800" dirty="0"/>
              <a:t>No genera disputas innecesarias entre los participantes.</a:t>
            </a:r>
          </a:p>
          <a:p>
            <a:r>
              <a:rPr lang="es-ES" sz="1900" b="1" dirty="0"/>
              <a:t>Rápido. </a:t>
            </a:r>
          </a:p>
          <a:p>
            <a:pPr lvl="1"/>
            <a:r>
              <a:rPr lang="es-ES" sz="1800" dirty="0"/>
              <a:t>Pagos distribuidos antes de la cosecha.</a:t>
            </a:r>
          </a:p>
          <a:p>
            <a:r>
              <a:rPr lang="es-ES" sz="1900" b="1" dirty="0"/>
              <a:t>Simple y versátil </a:t>
            </a:r>
          </a:p>
          <a:p>
            <a:pPr lvl="1"/>
            <a:r>
              <a:rPr lang="es-ES" sz="1800" dirty="0"/>
              <a:t>Protección de capital en lugar de acres o producción. Puede vincularse a cualquier transacción relacionada con Agro afectada por la volatilidad en los rendimientos de los cultivos.</a:t>
            </a:r>
          </a:p>
          <a:p>
            <a:pPr lvl="1"/>
            <a:r>
              <a:rPr lang="es-ES" sz="1800" dirty="0"/>
              <a:t>Además, se puede conectar fácilmente a cualquier transacción Agro como una herramienta de marketing para diferenciar productos.</a:t>
            </a:r>
          </a:p>
          <a:p>
            <a:pPr marL="457200" lvl="1" indent="0">
              <a:buNone/>
            </a:pPr>
            <a:endParaRPr lang="es-ES" sz="1800" dirty="0"/>
          </a:p>
          <a:p>
            <a:endParaRPr lang="en-US" sz="2200" b="1" dirty="0"/>
          </a:p>
        </p:txBody>
      </p:sp>
      <p:pic>
        <p:nvPicPr>
          <p:cNvPr id="4" name="28 Imagen" descr="Cuadro2-01.png">
            <a:extLst>
              <a:ext uri="{FF2B5EF4-FFF2-40B4-BE49-F238E27FC236}">
                <a16:creationId xmlns:a16="http://schemas.microsoft.com/office/drawing/2014/main" id="{B29D54C0-D23D-4C8F-BEBF-947535D188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37" y="337912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004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4840A3-5EA0-4FAA-B04A-7B5E4709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Repercusiones en el mundo Ag-</a:t>
            </a:r>
            <a:r>
              <a:rPr lang="es-AR" dirty="0" err="1"/>
              <a:t>Tech</a:t>
            </a:r>
            <a:endParaRPr lang="en-US" dirty="0"/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9B220B00-C4A3-4C91-A206-FACD58B83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5"/>
          <a:stretch/>
        </p:blipFill>
        <p:spPr>
          <a:xfrm>
            <a:off x="622087" y="889677"/>
            <a:ext cx="5823722" cy="4767609"/>
          </a:xfrm>
          <a:prstGeom prst="rect">
            <a:avLst/>
          </a:prstGeom>
          <a:noFill/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BA583BFE-6B2E-4F59-B3D4-3E0EE68898EF}"/>
              </a:ext>
            </a:extLst>
          </p:cNvPr>
          <p:cNvSpPr txBox="1"/>
          <p:nvPr/>
        </p:nvSpPr>
        <p:spPr>
          <a:xfrm>
            <a:off x="461318" y="6073279"/>
            <a:ext cx="73308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https://www.cbinsights.com/blog/agriculture-tech-market-map-company-list/</a:t>
            </a:r>
            <a:endParaRPr lang="en-US" sz="1100" dirty="0"/>
          </a:p>
          <a:p>
            <a:r>
              <a:rPr lang="en-US" sz="1100" dirty="0"/>
              <a:t>              </a:t>
            </a:r>
            <a:r>
              <a:rPr lang="en-US" sz="1100" dirty="0">
                <a:hlinkClick r:id="rId4"/>
              </a:rPr>
              <a:t>https://www.forbes.com/sites/maggiemcgrath/2017/06/28/the-25-most-innovative-ag-tech-startups/#593fc5ff4883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4BAED5EC-835F-48C6-AE4F-CAA224E12D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9" b="1"/>
          <a:stretch/>
        </p:blipFill>
        <p:spPr>
          <a:xfrm>
            <a:off x="6891909" y="914399"/>
            <a:ext cx="4423791" cy="3712862"/>
          </a:xfrm>
          <a:prstGeom prst="rect">
            <a:avLst/>
          </a:prstGeom>
        </p:spPr>
      </p:pic>
      <p:pic>
        <p:nvPicPr>
          <p:cNvPr id="7" name="Picture 28">
            <a:extLst>
              <a:ext uri="{FF2B5EF4-FFF2-40B4-BE49-F238E27FC236}">
                <a16:creationId xmlns:a16="http://schemas.microsoft.com/office/drawing/2014/main" id="{C93F58DE-370B-4458-BF8A-7A63F5C1D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909" y="4783017"/>
            <a:ext cx="4537288" cy="4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8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93763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04" y="1067432"/>
            <a:ext cx="1757796" cy="175779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8DA55E0-C0BA-4907-A571-0475DB77A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4477" y="3044898"/>
            <a:ext cx="9144000" cy="170017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cs typeface="Lato" panose="020F0502020204030203" pitchFamily="34" charset="0"/>
              </a:rPr>
              <a:t>Derisking Food Production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183E13F-7351-48A4-BD4E-057D4FE22F56}"/>
              </a:ext>
            </a:extLst>
          </p:cNvPr>
          <p:cNvSpPr txBox="1"/>
          <p:nvPr/>
        </p:nvSpPr>
        <p:spPr>
          <a:xfrm>
            <a:off x="1739379" y="3951108"/>
            <a:ext cx="9315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ea typeface="Dosis" charset="0"/>
                <a:cs typeface="Dosis" charset="0"/>
              </a:rPr>
              <a:t>Muchas</a:t>
            </a:r>
            <a:r>
              <a:rPr lang="en-US" sz="2800" b="1" dirty="0">
                <a:latin typeface="+mj-lt"/>
                <a:ea typeface="Dosis" charset="0"/>
                <a:cs typeface="Dosis" charset="0"/>
              </a:rPr>
              <a:t> Gracias!</a:t>
            </a:r>
          </a:p>
          <a:p>
            <a:pPr algn="ctr"/>
            <a:endParaRPr lang="es-AR" b="1" dirty="0">
              <a:latin typeface="+mj-lt"/>
              <a:ea typeface="Dosis" charset="0"/>
              <a:cs typeface="Dosis" charset="0"/>
            </a:endParaRPr>
          </a:p>
          <a:p>
            <a:pPr algn="ctr"/>
            <a:r>
              <a:rPr lang="es-AR" sz="2000" dirty="0">
                <a:ea typeface="Dosis" charset="0"/>
                <a:cs typeface="Dosis" charset="0"/>
              </a:rPr>
              <a:t>www.s4agtech.com</a:t>
            </a:r>
          </a:p>
          <a:p>
            <a:pPr algn="ctr"/>
            <a:r>
              <a:rPr lang="es-AR" sz="2000" dirty="0">
                <a:latin typeface="+mj-lt"/>
                <a:ea typeface="Dosis" charset="0"/>
                <a:cs typeface="Dosis" charset="0"/>
              </a:rPr>
              <a:t>mariano.tamburrino@s4agtech.com</a:t>
            </a:r>
          </a:p>
          <a:p>
            <a:pPr algn="ctr"/>
            <a:r>
              <a:rPr lang="es-AR" sz="2000" dirty="0">
                <a:latin typeface="+mj-lt"/>
                <a:ea typeface="Dosis" charset="0"/>
                <a:cs typeface="Dosis" charset="0"/>
              </a:rPr>
              <a:t>@s4agtech</a:t>
            </a:r>
          </a:p>
          <a:p>
            <a:pPr algn="ctr"/>
            <a:endParaRPr lang="es-AR" sz="1600" b="1" dirty="0">
              <a:latin typeface="+mj-lt"/>
              <a:ea typeface="Dosis" charset="0"/>
              <a:cs typeface="Dosis" charset="0"/>
            </a:endParaRPr>
          </a:p>
          <a:p>
            <a:pPr algn="ctr"/>
            <a:endParaRPr lang="es-AR" sz="1600" b="1" dirty="0">
              <a:latin typeface="+mj-lt"/>
              <a:ea typeface="Dosis" charset="0"/>
              <a:cs typeface="Dosis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7714090-E9FB-4528-8949-58C6BB30D733}"/>
              </a:ext>
            </a:extLst>
          </p:cNvPr>
          <p:cNvSpPr txBox="1"/>
          <p:nvPr/>
        </p:nvSpPr>
        <p:spPr>
          <a:xfrm>
            <a:off x="5103320" y="5797767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ea typeface="Dosis" charset="0"/>
                <a:cs typeface="Dosis" charset="0"/>
              </a:rPr>
              <a:t>Rosario, Nov 2</a:t>
            </a:r>
            <a:r>
              <a:rPr lang="en-US" b="1" baseline="30000" dirty="0">
                <a:latin typeface="+mj-lt"/>
                <a:ea typeface="Dosis" charset="0"/>
                <a:cs typeface="Dosis" charset="0"/>
              </a:rPr>
              <a:t>th</a:t>
            </a:r>
            <a:r>
              <a:rPr lang="en-US" b="1" dirty="0">
                <a:latin typeface="+mj-lt"/>
                <a:ea typeface="Dosis" charset="0"/>
                <a:cs typeface="Dosis" charset="0"/>
              </a:rPr>
              <a:t>, 2017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2AD294E-1F8B-411B-9415-32D5D7C3D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0" y="1105331"/>
            <a:ext cx="4183578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887F2-6984-44D4-8203-61657CD9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Contexto</a:t>
            </a:r>
            <a:r>
              <a:rPr lang="en-US" dirty="0"/>
              <a:t> </a:t>
            </a:r>
            <a:r>
              <a:rPr lang="en-US" dirty="0" err="1"/>
              <a:t>Climatico</a:t>
            </a:r>
            <a:r>
              <a:rPr lang="en-US" dirty="0"/>
              <a:t>: </a:t>
            </a:r>
            <a:r>
              <a:rPr lang="en-US" dirty="0" err="1"/>
              <a:t>Aumento</a:t>
            </a:r>
            <a:r>
              <a:rPr lang="en-US" dirty="0"/>
              <a:t> de la </a:t>
            </a:r>
            <a:r>
              <a:rPr lang="en-US" dirty="0" err="1"/>
              <a:t>impredecibilidad</a:t>
            </a:r>
            <a:r>
              <a:rPr lang="en-US" dirty="0"/>
              <a:t> </a:t>
            </a:r>
            <a:r>
              <a:rPr lang="en-US" dirty="0" err="1"/>
              <a:t>climática</a:t>
            </a:r>
            <a:endParaRPr lang="en-US" dirty="0"/>
          </a:p>
        </p:txBody>
      </p:sp>
      <p:pic>
        <p:nvPicPr>
          <p:cNvPr id="4" name="Picture 4" descr="Especial infografías Cambio Climático / CropLife Latin America ...">
            <a:extLst>
              <a:ext uri="{FF2B5EF4-FFF2-40B4-BE49-F238E27FC236}">
                <a16:creationId xmlns:a16="http://schemas.microsoft.com/office/drawing/2014/main" id="{846F4DD4-B784-45E7-89F4-3577155DA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8" b="1"/>
          <a:stretch/>
        </p:blipFill>
        <p:spPr bwMode="auto">
          <a:xfrm>
            <a:off x="1037329" y="1509485"/>
            <a:ext cx="3499447" cy="4942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9C60FA-6957-4C37-AF32-55098DF33C9B}"/>
              </a:ext>
            </a:extLst>
          </p:cNvPr>
          <p:cNvSpPr txBox="1"/>
          <p:nvPr/>
        </p:nvSpPr>
        <p:spPr>
          <a:xfrm>
            <a:off x="1138909" y="6476075"/>
            <a:ext cx="1611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https://www.croplifela.org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AAFC2EF-F401-4593-8860-501B0FF4FC24}"/>
              </a:ext>
            </a:extLst>
          </p:cNvPr>
          <p:cNvGrpSpPr/>
          <p:nvPr/>
        </p:nvGrpSpPr>
        <p:grpSpPr>
          <a:xfrm>
            <a:off x="4801820" y="3903844"/>
            <a:ext cx="5788130" cy="2703036"/>
            <a:chOff x="3874168" y="3903844"/>
            <a:chExt cx="5788130" cy="2703036"/>
          </a:xfrm>
        </p:grpSpPr>
        <p:pic>
          <p:nvPicPr>
            <p:cNvPr id="10" name="Imagen 11">
              <a:extLst>
                <a:ext uri="{FF2B5EF4-FFF2-40B4-BE49-F238E27FC236}">
                  <a16:creationId xmlns:a16="http://schemas.microsoft.com/office/drawing/2014/main" id="{5FA1930E-C52E-435B-A1BD-F820FF78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168" y="4180843"/>
              <a:ext cx="5788130" cy="2426037"/>
            </a:xfrm>
            <a:prstGeom prst="rect">
              <a:avLst/>
            </a:prstGeom>
          </p:spPr>
        </p:pic>
        <p:sp>
          <p:nvSpPr>
            <p:cNvPr id="11" name="TextBox 56">
              <a:extLst>
                <a:ext uri="{FF2B5EF4-FFF2-40B4-BE49-F238E27FC236}">
                  <a16:creationId xmlns:a16="http://schemas.microsoft.com/office/drawing/2014/main" id="{06D47156-6C56-407B-AA8F-8B1869407A95}"/>
                </a:ext>
              </a:extLst>
            </p:cNvPr>
            <p:cNvSpPr txBox="1"/>
            <p:nvPr/>
          </p:nvSpPr>
          <p:spPr>
            <a:xfrm>
              <a:off x="4231848" y="3903844"/>
              <a:ext cx="4807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Modelo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de </a:t>
              </a:r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simulación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de </a:t>
              </a:r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sequía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(PDSI, Palmer </a:t>
              </a:r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Drougth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 index (US)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62F2A62-9E93-4693-B110-2371DEDD4270}"/>
              </a:ext>
            </a:extLst>
          </p:cNvPr>
          <p:cNvGrpSpPr/>
          <p:nvPr/>
        </p:nvGrpSpPr>
        <p:grpSpPr>
          <a:xfrm>
            <a:off x="5159500" y="796286"/>
            <a:ext cx="5430450" cy="2876784"/>
            <a:chOff x="4231848" y="796286"/>
            <a:chExt cx="5430450" cy="287678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0FC6522-C602-425E-88C2-99DBC39D291F}"/>
                </a:ext>
              </a:extLst>
            </p:cNvPr>
            <p:cNvGrpSpPr/>
            <p:nvPr/>
          </p:nvGrpSpPr>
          <p:grpSpPr>
            <a:xfrm>
              <a:off x="4231848" y="972650"/>
              <a:ext cx="5295504" cy="2700420"/>
              <a:chOff x="4231848" y="586120"/>
              <a:chExt cx="5295504" cy="2700420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51FA1DF-0F63-49C0-B13D-A9F541A8F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1848" y="586120"/>
                <a:ext cx="5295504" cy="27004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Triángulo isósceles 8">
                <a:extLst>
                  <a:ext uri="{FF2B5EF4-FFF2-40B4-BE49-F238E27FC236}">
                    <a16:creationId xmlns:a16="http://schemas.microsoft.com/office/drawing/2014/main" id="{65222728-A5EA-4E47-BC0F-289EDCA54D17}"/>
                  </a:ext>
                </a:extLst>
              </p:cNvPr>
              <p:cNvSpPr/>
              <p:nvPr/>
            </p:nvSpPr>
            <p:spPr>
              <a:xfrm rot="13925292">
                <a:off x="7849960" y="666389"/>
                <a:ext cx="1002546" cy="2341182"/>
              </a:xfrm>
              <a:prstGeom prst="triangle">
                <a:avLst/>
              </a:prstGeom>
              <a:noFill/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538BCEA9-8CCC-42DD-B5DE-1CA4CE6CA85E}"/>
                </a:ext>
              </a:extLst>
            </p:cNvPr>
            <p:cNvSpPr/>
            <p:nvPr/>
          </p:nvSpPr>
          <p:spPr>
            <a:xfrm>
              <a:off x="4255926" y="796286"/>
              <a:ext cx="5406372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Rendimiento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</a:t>
              </a:r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Maíz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</a:t>
              </a:r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en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bushels/acre. US Stuart </a:t>
              </a:r>
              <a:r>
                <a:rPr lang="en-US" sz="1200" dirty="0" err="1">
                  <a:latin typeface="+mj-lt"/>
                  <a:ea typeface="Lato" charset="0"/>
                  <a:cs typeface="Lato" charset="0"/>
                </a:rPr>
                <a:t>Staniford</a:t>
              </a:r>
              <a:r>
                <a:rPr lang="en-US" sz="1200" dirty="0">
                  <a:latin typeface="+mj-lt"/>
                  <a:ea typeface="Lato" charset="0"/>
                  <a:cs typeface="Lato" charset="0"/>
                </a:rPr>
                <a:t> </a:t>
              </a:r>
              <a:endParaRPr lang="en-US" sz="1200" u="sng" dirty="0">
                <a:latin typeface="+mj-lt"/>
                <a:ea typeface="Lato" charset="0"/>
                <a:cs typeface="Lato" charset="0"/>
              </a:endParaRPr>
            </a:p>
          </p:txBody>
        </p:sp>
      </p:grp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629D520-3533-4354-AF39-DB126C2F832A}"/>
              </a:ext>
            </a:extLst>
          </p:cNvPr>
          <p:cNvSpPr/>
          <p:nvPr/>
        </p:nvSpPr>
        <p:spPr>
          <a:xfrm>
            <a:off x="10614028" y="1073285"/>
            <a:ext cx="1376762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err="1">
                <a:latin typeface="+mj-lt"/>
                <a:ea typeface="Lato" charset="0"/>
                <a:cs typeface="Lato" charset="0"/>
              </a:rPr>
              <a:t>Aumento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de la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volatildad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de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los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rindes</a:t>
            </a:r>
            <a:endParaRPr lang="en-US" sz="1200" dirty="0"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8DF40A83-0CE7-4078-9ACD-1A386CB975F9}"/>
              </a:ext>
            </a:extLst>
          </p:cNvPr>
          <p:cNvSpPr/>
          <p:nvPr/>
        </p:nvSpPr>
        <p:spPr>
          <a:xfrm>
            <a:off x="10589950" y="4180843"/>
            <a:ext cx="1400840" cy="11237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+mj-lt"/>
                <a:ea typeface="Lato" charset="0"/>
                <a:cs typeface="Lato" charset="0"/>
              </a:rPr>
              <a:t>Se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intensifican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los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efectos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del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clima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por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el </a:t>
            </a:r>
            <a:r>
              <a:rPr lang="en-US" sz="1200" dirty="0" err="1">
                <a:latin typeface="+mj-lt"/>
                <a:ea typeface="Lato" charset="0"/>
                <a:cs typeface="Lato" charset="0"/>
              </a:rPr>
              <a:t>calentamiento</a:t>
            </a:r>
            <a:r>
              <a:rPr lang="en-US" sz="1200" dirty="0">
                <a:latin typeface="+mj-lt"/>
                <a:ea typeface="Lato" charset="0"/>
                <a:cs typeface="Lato" charset="0"/>
              </a:rPr>
              <a:t> global</a:t>
            </a:r>
          </a:p>
        </p:txBody>
      </p:sp>
      <p:sp>
        <p:nvSpPr>
          <p:cNvPr id="17" name="Triángulo isósceles 8">
            <a:extLst>
              <a:ext uri="{FF2B5EF4-FFF2-40B4-BE49-F238E27FC236}">
                <a16:creationId xmlns:a16="http://schemas.microsoft.com/office/drawing/2014/main" id="{78F90249-6331-42E6-A0BF-2E2A19200A9F}"/>
              </a:ext>
            </a:extLst>
          </p:cNvPr>
          <p:cNvSpPr/>
          <p:nvPr/>
        </p:nvSpPr>
        <p:spPr>
          <a:xfrm rot="13908461">
            <a:off x="8891582" y="1117510"/>
            <a:ext cx="893402" cy="2138900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4904FB-8DFD-4CE6-957D-62C845599833}"/>
              </a:ext>
            </a:extLst>
          </p:cNvPr>
          <p:cNvSpPr txBox="1"/>
          <p:nvPr/>
        </p:nvSpPr>
        <p:spPr>
          <a:xfrm>
            <a:off x="959556" y="719342"/>
            <a:ext cx="3764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dirty="0"/>
              <a:t>El </a:t>
            </a:r>
            <a:r>
              <a:rPr lang="es-AR" sz="1000" b="1" dirty="0"/>
              <a:t>cambio climático</a:t>
            </a:r>
            <a:r>
              <a:rPr lang="es-AR" sz="1000" dirty="0"/>
              <a:t> provoca </a:t>
            </a:r>
            <a:r>
              <a:rPr lang="es-AR" sz="1000" b="1" dirty="0"/>
              <a:t>patrones climáticos erráticos</a:t>
            </a:r>
            <a:r>
              <a:rPr lang="es-AR" sz="1000" dirty="0"/>
              <a:t>, </a:t>
            </a:r>
            <a:r>
              <a:rPr lang="es-AR" sz="1000" b="1" dirty="0"/>
              <a:t>temperaturas extremas </a:t>
            </a:r>
            <a:r>
              <a:rPr lang="es-AR" sz="1000" dirty="0"/>
              <a:t>y cambio en los recursos naturales, </a:t>
            </a:r>
            <a:r>
              <a:rPr lang="es-AR" sz="1000" b="1" dirty="0" err="1"/>
              <a:t>amenanzando</a:t>
            </a:r>
            <a:r>
              <a:rPr lang="es-AR" sz="1000" b="1" dirty="0"/>
              <a:t> la capacidad </a:t>
            </a:r>
            <a:r>
              <a:rPr lang="es-AR" sz="1000" dirty="0"/>
              <a:t>de los agricultores</a:t>
            </a:r>
            <a:r>
              <a:rPr lang="es-AR" sz="1000" b="1" dirty="0"/>
              <a:t> para producir </a:t>
            </a:r>
            <a:r>
              <a:rPr lang="es-AR" sz="1000" dirty="0"/>
              <a:t>y mantener cultivos de calidad en forma sostenible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520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02DD05-0509-4EAF-9A79-B6ED731A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El problema: Como invertir en un contexto de inestabilidad climática?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3564B0-69BF-4A05-90E0-5B5FB288D3B5}"/>
              </a:ext>
            </a:extLst>
          </p:cNvPr>
          <p:cNvSpPr txBox="1"/>
          <p:nvPr/>
        </p:nvSpPr>
        <p:spPr>
          <a:xfrm>
            <a:off x="231295" y="764816"/>
            <a:ext cx="1148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Los productores agropecuarios invierten en nuevas tecnologías que impactan en una mejora de la productividad siempre y cuando la percepción del riesgo sea controlada.</a:t>
            </a:r>
            <a:endParaRPr lang="en-US" sz="1600" dirty="0"/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E4E3EBBA-BA05-46C4-93FF-B8A732A85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032908"/>
              </p:ext>
            </p:extLst>
          </p:nvPr>
        </p:nvGraphicFramePr>
        <p:xfrm>
          <a:off x="-6850" y="2637961"/>
          <a:ext cx="2436858" cy="2079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Image" r:id="rId3" imgW="5015520" imgH="4279320" progId="Photoshop.Image.13">
                  <p:embed/>
                </p:oleObj>
              </mc:Choice>
              <mc:Fallback>
                <p:oleObj name="Image" r:id="rId3" imgW="5015520" imgH="4279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850" y="2637961"/>
                        <a:ext cx="2436858" cy="2079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26">
            <a:extLst>
              <a:ext uri="{FF2B5EF4-FFF2-40B4-BE49-F238E27FC236}">
                <a16:creationId xmlns:a16="http://schemas.microsoft.com/office/drawing/2014/main" id="{03FFFC41-9B18-4D7A-A03D-B4FEFB697F57}"/>
              </a:ext>
            </a:extLst>
          </p:cNvPr>
          <p:cNvSpPr txBox="1"/>
          <p:nvPr/>
        </p:nvSpPr>
        <p:spPr>
          <a:xfrm>
            <a:off x="63025" y="2367711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Tomarlo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7CB27393-CC90-47FC-9663-397C17231415}"/>
              </a:ext>
            </a:extLst>
          </p:cNvPr>
          <p:cNvSpPr txBox="1"/>
          <p:nvPr/>
        </p:nvSpPr>
        <p:spPr>
          <a:xfrm>
            <a:off x="1486456" y="1952213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Reducirlo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/</a:t>
            </a:r>
          </a:p>
          <a:p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evitarlo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485AEC32-66C3-45EC-A1AD-8A4159D7AA2C}"/>
              </a:ext>
            </a:extLst>
          </p:cNvPr>
          <p:cNvSpPr txBox="1"/>
          <p:nvPr/>
        </p:nvSpPr>
        <p:spPr>
          <a:xfrm>
            <a:off x="1621813" y="4099719"/>
            <a:ext cx="131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Transferirlo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+mj-lt"/>
              <a:ea typeface="Lato" charset="0"/>
              <a:cs typeface="Lato" charset="0"/>
            </a:endParaRP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E0A3D63B-09A0-4971-B518-1C864DF57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859" y="1295643"/>
            <a:ext cx="3541714" cy="2256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0B9500C1-3D77-4A11-870F-F12623562369}"/>
              </a:ext>
            </a:extLst>
          </p:cNvPr>
          <p:cNvGrpSpPr/>
          <p:nvPr/>
        </p:nvGrpSpPr>
        <p:grpSpPr>
          <a:xfrm>
            <a:off x="8232859" y="3890306"/>
            <a:ext cx="3633369" cy="2314495"/>
            <a:chOff x="6897685" y="3692605"/>
            <a:chExt cx="3633369" cy="2314495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6623CB68-5908-406B-B80E-31BDF8404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" r="5485"/>
            <a:stretch/>
          </p:blipFill>
          <p:spPr>
            <a:xfrm>
              <a:off x="6897685" y="3692605"/>
              <a:ext cx="3633369" cy="23144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3E8BE774-62DA-4DB1-AD34-FCFAAE2D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7891">
              <a:off x="7975134" y="4332362"/>
              <a:ext cx="180000" cy="180000"/>
            </a:xfrm>
            <a:prstGeom prst="rect">
              <a:avLst/>
            </a:prstGeom>
          </p:spPr>
        </p:pic>
      </p:grpSp>
      <p:sp>
        <p:nvSpPr>
          <p:cNvPr id="38" name="Rectangle 22">
            <a:extLst>
              <a:ext uri="{FF2B5EF4-FFF2-40B4-BE49-F238E27FC236}">
                <a16:creationId xmlns:a16="http://schemas.microsoft.com/office/drawing/2014/main" id="{8DF73AB6-2DE3-49D7-9432-94D69712A208}"/>
              </a:ext>
            </a:extLst>
          </p:cNvPr>
          <p:cNvSpPr/>
          <p:nvPr/>
        </p:nvSpPr>
        <p:spPr>
          <a:xfrm>
            <a:off x="3643197" y="1340576"/>
            <a:ext cx="44115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600" b="1" dirty="0">
                <a:latin typeface="+mj-lt"/>
                <a:ea typeface="Lato" charset="0"/>
                <a:cs typeface="Lato" charset="0"/>
              </a:rPr>
              <a:t>Sistema de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Seguros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Convencionales</a:t>
            </a:r>
            <a:r>
              <a:rPr lang="en-US" sz="1600" dirty="0">
                <a:latin typeface="+mj-lt"/>
                <a:ea typeface="Lato" charset="0"/>
                <a:cs typeface="Lato" charset="0"/>
              </a:rPr>
              <a:t>: </a:t>
            </a:r>
          </a:p>
          <a:p>
            <a:pPr algn="r">
              <a:spcAft>
                <a:spcPts val="600"/>
              </a:spcAft>
            </a:pPr>
            <a:r>
              <a:rPr lang="es-AR" sz="1600" dirty="0">
                <a:latin typeface="+mj-lt"/>
                <a:ea typeface="Lato" charset="0"/>
                <a:cs typeface="Lato" charset="0"/>
              </a:rPr>
              <a:t>Cobertura de Granizo y adicionales: Alta penetración en el mercado.</a:t>
            </a:r>
            <a:endParaRPr lang="en-US" sz="1600" dirty="0">
              <a:latin typeface="+mj-lt"/>
              <a:ea typeface="Lato" charset="0"/>
              <a:cs typeface="Lato" charset="0"/>
            </a:endParaRPr>
          </a:p>
          <a:p>
            <a:pPr algn="r">
              <a:spcAft>
                <a:spcPts val="600"/>
              </a:spcAft>
            </a:pPr>
            <a:r>
              <a:rPr lang="en-US" sz="1600" dirty="0">
                <a:latin typeface="+mj-lt"/>
                <a:ea typeface="Lato" charset="0"/>
                <a:cs typeface="Lato" charset="0"/>
              </a:rPr>
              <a:t>Multi </a:t>
            </a:r>
            <a:r>
              <a:rPr lang="en-US" sz="1600" dirty="0" err="1">
                <a:latin typeface="+mj-lt"/>
                <a:ea typeface="Lato" charset="0"/>
                <a:cs typeface="Lato" charset="0"/>
              </a:rPr>
              <a:t>Riesgo</a:t>
            </a:r>
            <a:r>
              <a:rPr lang="en-US" sz="1600" dirty="0">
                <a:latin typeface="+mj-lt"/>
                <a:ea typeface="Lato" charset="0"/>
                <a:cs typeface="Lato" charset="0"/>
              </a:rPr>
              <a:t>= </a:t>
            </a:r>
            <a:r>
              <a:rPr lang="en-US" sz="1600" dirty="0" err="1">
                <a:latin typeface="+mj-lt"/>
                <a:ea typeface="Lato" charset="0"/>
                <a:cs typeface="Lato" charset="0"/>
              </a:rPr>
              <a:t>costosos</a:t>
            </a:r>
            <a:r>
              <a:rPr lang="en-US" sz="1600" dirty="0">
                <a:latin typeface="+mj-lt"/>
                <a:ea typeface="Lato" charset="0"/>
                <a:cs typeface="Lato" charset="0"/>
              </a:rPr>
              <a:t> e </a:t>
            </a:r>
            <a:r>
              <a:rPr lang="en-US" sz="1600" dirty="0" err="1">
                <a:latin typeface="+mj-lt"/>
                <a:ea typeface="Lato" charset="0"/>
                <a:cs typeface="Lato" charset="0"/>
              </a:rPr>
              <a:t>Ineficientes</a:t>
            </a:r>
            <a:endParaRPr lang="en-US" sz="1600" dirty="0">
              <a:latin typeface="+mj-lt"/>
              <a:ea typeface="Lato" charset="0"/>
              <a:cs typeface="Lato" charset="0"/>
            </a:endParaRPr>
          </a:p>
          <a:p>
            <a:pPr algn="r">
              <a:spcAft>
                <a:spcPts val="600"/>
              </a:spcAft>
            </a:pPr>
            <a:endParaRPr lang="es-AR" sz="1600" dirty="0">
              <a:latin typeface="+mj-lt"/>
              <a:ea typeface="Lato" charset="0"/>
              <a:cs typeface="Lato" charset="0"/>
            </a:endParaRPr>
          </a:p>
          <a:p>
            <a:pPr algn="r">
              <a:spcAft>
                <a:spcPts val="600"/>
              </a:spcAft>
            </a:pPr>
            <a:r>
              <a:rPr lang="es-AR" sz="1600" b="1" dirty="0">
                <a:latin typeface="+mj-lt"/>
                <a:ea typeface="Lato" charset="0"/>
                <a:cs typeface="Lato" charset="0"/>
              </a:rPr>
              <a:t>F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alta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de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soluciones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para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los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eventos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sistemicos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: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Sequía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e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Inundación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</a:t>
            </a:r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id="{D06C2368-E579-48C6-A458-E92B2A8EC9D2}"/>
              </a:ext>
            </a:extLst>
          </p:cNvPr>
          <p:cNvSpPr/>
          <p:nvPr/>
        </p:nvSpPr>
        <p:spPr>
          <a:xfrm>
            <a:off x="2608072" y="3811677"/>
            <a:ext cx="5540180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920"/>
              </a:lnSpc>
              <a:spcAft>
                <a:spcPts val="600"/>
              </a:spcAft>
            </a:pP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Coberturas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</a:t>
            </a:r>
            <a:r>
              <a:rPr lang="en-US" sz="1600" b="1" dirty="0" err="1">
                <a:latin typeface="+mj-lt"/>
                <a:ea typeface="Lato" charset="0"/>
                <a:cs typeface="Lato" charset="0"/>
              </a:rPr>
              <a:t>Paramétricas</a:t>
            </a:r>
            <a:r>
              <a:rPr lang="en-US" sz="1600" b="1" dirty="0">
                <a:latin typeface="+mj-lt"/>
                <a:ea typeface="Lato" charset="0"/>
                <a:cs typeface="Lato" charset="0"/>
              </a:rPr>
              <a:t> (    Index)</a:t>
            </a:r>
            <a:endParaRPr lang="en-US" sz="1600" dirty="0">
              <a:latin typeface="+mj-lt"/>
              <a:ea typeface="Lato" charset="0"/>
              <a:cs typeface="Lato" charset="0"/>
            </a:endParaRPr>
          </a:p>
          <a:p>
            <a:pPr algn="r">
              <a:lnSpc>
                <a:spcPts val="1920"/>
              </a:lnSpc>
              <a:spcAft>
                <a:spcPts val="600"/>
              </a:spcAft>
            </a:pPr>
            <a:r>
              <a:rPr lang="es-AR" sz="1600" dirty="0">
                <a:latin typeface="+mj-lt"/>
                <a:ea typeface="Lato" charset="0"/>
                <a:cs typeface="Lato" charset="0"/>
              </a:rPr>
              <a:t>Satelital, objetivo, escalable e independiente</a:t>
            </a:r>
          </a:p>
          <a:p>
            <a:pPr algn="r">
              <a:lnSpc>
                <a:spcPts val="1920"/>
              </a:lnSpc>
              <a:spcAft>
                <a:spcPts val="600"/>
              </a:spcAft>
            </a:pPr>
            <a:r>
              <a:rPr lang="es-AR" sz="1600" dirty="0">
                <a:latin typeface="+mj-lt"/>
                <a:ea typeface="Lato" charset="0"/>
                <a:cs typeface="Lato" charset="0"/>
              </a:rPr>
              <a:t>Muy eficientes (70% vuelve al productor)</a:t>
            </a:r>
          </a:p>
          <a:p>
            <a:pPr algn="r">
              <a:lnSpc>
                <a:spcPts val="1920"/>
              </a:lnSpc>
              <a:spcAft>
                <a:spcPts val="600"/>
              </a:spcAft>
            </a:pPr>
            <a:r>
              <a:rPr lang="es-AR" sz="1600" dirty="0">
                <a:ea typeface="Lato" charset="0"/>
                <a:cs typeface="Lato" charset="0"/>
              </a:rPr>
              <a:t>Agregado a nivel partido/departamento</a:t>
            </a:r>
          </a:p>
          <a:p>
            <a:pPr algn="r">
              <a:lnSpc>
                <a:spcPts val="1920"/>
              </a:lnSpc>
              <a:spcAft>
                <a:spcPts val="600"/>
              </a:spcAft>
            </a:pPr>
            <a:r>
              <a:rPr lang="es-AR" sz="1600" dirty="0">
                <a:latin typeface="+mj-lt"/>
                <a:ea typeface="Lato" charset="0"/>
                <a:cs typeface="Lato" charset="0"/>
              </a:rPr>
              <a:t>No requiere auditoria a campo, sin selección adversa</a:t>
            </a:r>
          </a:p>
          <a:p>
            <a:pPr algn="r">
              <a:lnSpc>
                <a:spcPts val="1920"/>
              </a:lnSpc>
              <a:spcAft>
                <a:spcPts val="600"/>
              </a:spcAft>
            </a:pPr>
            <a:r>
              <a:rPr lang="es-AR" sz="1600" dirty="0">
                <a:latin typeface="+mj-lt"/>
                <a:ea typeface="Lato" charset="0"/>
                <a:cs typeface="Lato" charset="0"/>
              </a:rPr>
              <a:t>Se estructura como un contrato de derivados OTC</a:t>
            </a:r>
          </a:p>
          <a:p>
            <a:pPr algn="r">
              <a:lnSpc>
                <a:spcPts val="1920"/>
              </a:lnSpc>
              <a:spcAft>
                <a:spcPts val="600"/>
              </a:spcAft>
            </a:pPr>
            <a:endParaRPr lang="en-US" sz="1600" dirty="0">
              <a:latin typeface="+mj-lt"/>
              <a:ea typeface="Lato" charset="0"/>
              <a:cs typeface="Lato" charset="0"/>
            </a:endParaRPr>
          </a:p>
        </p:txBody>
      </p:sp>
      <p:sp>
        <p:nvSpPr>
          <p:cNvPr id="50" name="Abrir llave 49">
            <a:extLst>
              <a:ext uri="{FF2B5EF4-FFF2-40B4-BE49-F238E27FC236}">
                <a16:creationId xmlns:a16="http://schemas.microsoft.com/office/drawing/2014/main" id="{43F2D055-EEC7-47F8-905F-749B779ACB23}"/>
              </a:ext>
            </a:extLst>
          </p:cNvPr>
          <p:cNvSpPr/>
          <p:nvPr/>
        </p:nvSpPr>
        <p:spPr>
          <a:xfrm>
            <a:off x="3146556" y="1521444"/>
            <a:ext cx="66883" cy="4954369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echa: hacia abajo 50">
            <a:extLst>
              <a:ext uri="{FF2B5EF4-FFF2-40B4-BE49-F238E27FC236}">
                <a16:creationId xmlns:a16="http://schemas.microsoft.com/office/drawing/2014/main" id="{E46F4B67-9425-4019-90EB-CB8475A9CFBD}"/>
              </a:ext>
            </a:extLst>
          </p:cNvPr>
          <p:cNvSpPr/>
          <p:nvPr/>
        </p:nvSpPr>
        <p:spPr>
          <a:xfrm>
            <a:off x="6148306" y="3529246"/>
            <a:ext cx="546100" cy="217418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0">
            <a:noFill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Dosis" panose="02010503020202060003" pitchFamily="50" charset="0"/>
            </a:endParaRP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2EF39F8-53B2-4100-8ACD-DE9AFF8E3425}"/>
              </a:ext>
            </a:extLst>
          </p:cNvPr>
          <p:cNvGrpSpPr/>
          <p:nvPr/>
        </p:nvGrpSpPr>
        <p:grpSpPr>
          <a:xfrm>
            <a:off x="772752" y="5110236"/>
            <a:ext cx="1835319" cy="408623"/>
            <a:chOff x="3471719" y="6112947"/>
            <a:chExt cx="1835319" cy="408623"/>
          </a:xfrm>
        </p:grpSpPr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D3872990-829C-453D-B4CA-AA1FADF77ECA}"/>
                </a:ext>
              </a:extLst>
            </p:cNvPr>
            <p:cNvSpPr txBox="1"/>
            <p:nvPr/>
          </p:nvSpPr>
          <p:spPr>
            <a:xfrm>
              <a:off x="3471719" y="6112947"/>
              <a:ext cx="1835319" cy="4086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AR" dirty="0"/>
                <a:t>    Index Sequía</a:t>
              </a:r>
              <a:endParaRPr lang="en-US" dirty="0"/>
            </a:p>
          </p:txBody>
        </p:sp>
        <p:pic>
          <p:nvPicPr>
            <p:cNvPr id="57" name="28 Imagen" descr="Cuadro2-01.png">
              <a:extLst>
                <a:ext uri="{FF2B5EF4-FFF2-40B4-BE49-F238E27FC236}">
                  <a16:creationId xmlns:a16="http://schemas.microsoft.com/office/drawing/2014/main" id="{8E9C3AC5-ACE0-4C54-96E8-43C892169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781" y="6228868"/>
              <a:ext cx="202219" cy="20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010A11F8-845B-43D5-BF16-A83B6499A204}"/>
              </a:ext>
            </a:extLst>
          </p:cNvPr>
          <p:cNvGrpSpPr/>
          <p:nvPr/>
        </p:nvGrpSpPr>
        <p:grpSpPr>
          <a:xfrm>
            <a:off x="610657" y="5509707"/>
            <a:ext cx="2219295" cy="408623"/>
            <a:chOff x="5482552" y="6112947"/>
            <a:chExt cx="2219295" cy="408623"/>
          </a:xfrm>
        </p:grpSpPr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A4C6A8AB-90B6-4505-9FE2-4B4AD62D15D6}"/>
                </a:ext>
              </a:extLst>
            </p:cNvPr>
            <p:cNvSpPr txBox="1"/>
            <p:nvPr/>
          </p:nvSpPr>
          <p:spPr>
            <a:xfrm>
              <a:off x="5482552" y="6112947"/>
              <a:ext cx="2219295" cy="4086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AR" dirty="0"/>
                <a:t>    Index Inundación</a:t>
              </a:r>
              <a:endParaRPr lang="en-US" dirty="0"/>
            </a:p>
          </p:txBody>
        </p:sp>
        <p:pic>
          <p:nvPicPr>
            <p:cNvPr id="58" name="28 Imagen" descr="Cuadro2-01.png">
              <a:extLst>
                <a:ext uri="{FF2B5EF4-FFF2-40B4-BE49-F238E27FC236}">
                  <a16:creationId xmlns:a16="http://schemas.microsoft.com/office/drawing/2014/main" id="{081A610C-2763-4BA8-B847-0CFFC4AF8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223" y="6221526"/>
              <a:ext cx="202219" cy="20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4" descr="https://upload.wikimedia.org/wikipedia/en/thumb/b/b8/Munich_Re.svg/250px-Munich_Re.svg.png">
            <a:extLst>
              <a:ext uri="{FF2B5EF4-FFF2-40B4-BE49-F238E27FC236}">
                <a16:creationId xmlns:a16="http://schemas.microsoft.com/office/drawing/2014/main" id="{33518869-8888-477B-B02C-6061E932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990" y="6168378"/>
            <a:ext cx="1353719" cy="3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A051E17D-B64A-46F9-AEF4-B32A9211D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1194" y="6264202"/>
            <a:ext cx="1168531" cy="273814"/>
          </a:xfrm>
          <a:prstGeom prst="rect">
            <a:avLst/>
          </a:prstGeom>
        </p:spPr>
      </p:pic>
      <p:pic>
        <p:nvPicPr>
          <p:cNvPr id="24" name="Picture 2" descr="https://upload.wikimedia.org/wikipedia/commons/thumb/e/e5/NASA_logo.svg/200px-NASA_logo.svg.png">
            <a:extLst>
              <a:ext uri="{FF2B5EF4-FFF2-40B4-BE49-F238E27FC236}">
                <a16:creationId xmlns:a16="http://schemas.microsoft.com/office/drawing/2014/main" id="{6D123249-77C0-4AF0-BA38-EBE92700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50" y="6139530"/>
            <a:ext cx="571137" cy="5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28 Imagen" descr="Cuadro2-01.png">
            <a:extLst>
              <a:ext uri="{FF2B5EF4-FFF2-40B4-BE49-F238E27FC236}">
                <a16:creationId xmlns:a16="http://schemas.microsoft.com/office/drawing/2014/main" id="{E9A3DDD3-2C40-4D71-8B99-4D36898304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817" y="3897539"/>
            <a:ext cx="202219" cy="20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414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A0B9B-58E9-45D9-B5F9-160EA558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La Solución, Satélites + Big Data + Machine </a:t>
            </a:r>
            <a:r>
              <a:rPr lang="es-AR" dirty="0" err="1"/>
              <a:t>Learning</a:t>
            </a:r>
            <a:endParaRPr lang="en-US" dirty="0"/>
          </a:p>
        </p:txBody>
      </p:sp>
      <p:pic>
        <p:nvPicPr>
          <p:cNvPr id="5" name="Picture 4" descr="image of color spectrum">
            <a:extLst>
              <a:ext uri="{FF2B5EF4-FFF2-40B4-BE49-F238E27FC236}">
                <a16:creationId xmlns:a16="http://schemas.microsoft.com/office/drawing/2014/main" id="{E251AE1C-2E5D-44F2-A9A0-1EFBFE9E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17" y="832505"/>
            <a:ext cx="4129056" cy="331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2" descr="http://www.benfulcher.com/img/dataMiningpic.jpg">
            <a:extLst>
              <a:ext uri="{FF2B5EF4-FFF2-40B4-BE49-F238E27FC236}">
                <a16:creationId xmlns:a16="http://schemas.microsoft.com/office/drawing/2014/main" id="{D081A75B-61BE-4AA2-98E3-EFE855A3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17" y="4147205"/>
            <a:ext cx="3949358" cy="25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4E5334-8F0D-4993-B93D-220283B29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833405"/>
            <a:ext cx="5892800" cy="33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D524180-45BA-4FFB-938A-E741F773414D}"/>
              </a:ext>
            </a:extLst>
          </p:cNvPr>
          <p:cNvSpPr/>
          <p:nvPr/>
        </p:nvSpPr>
        <p:spPr>
          <a:xfrm>
            <a:off x="457200" y="432051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400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El </a:t>
            </a:r>
            <a:r>
              <a:rPr lang="es-AR" sz="1400" b="1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índice de Sequía </a:t>
            </a:r>
            <a:r>
              <a:rPr lang="es-AR" sz="1400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interpreta el crecimiento de las plantas a través de los </a:t>
            </a:r>
            <a:r>
              <a:rPr lang="es-AR" sz="1400" b="1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índices de vegetación </a:t>
            </a:r>
            <a:r>
              <a:rPr lang="es-AR" sz="1400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y el </a:t>
            </a:r>
            <a:r>
              <a:rPr lang="es-AR" sz="1400" b="1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índice de Inundación</a:t>
            </a:r>
            <a:r>
              <a:rPr lang="es-AR" sz="1400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 interpreta la presencia de agua en superficie agrícola a través de datos de </a:t>
            </a:r>
            <a:r>
              <a:rPr lang="es-AR" sz="1400" b="1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reflectancia</a:t>
            </a:r>
            <a:r>
              <a:rPr lang="es-AR" sz="1400" dirty="0">
                <a:solidFill>
                  <a:srgbClr val="000000"/>
                </a:solidFill>
                <a:latin typeface="+mj-lt"/>
                <a:ea typeface="Dosis" charset="0"/>
                <a:cs typeface="Dosis" charset="0"/>
              </a:rPr>
              <a:t>.</a:t>
            </a:r>
            <a:endParaRPr lang="en-US" sz="1400" dirty="0">
              <a:solidFill>
                <a:srgbClr val="000000"/>
              </a:solidFill>
              <a:latin typeface="+mj-lt"/>
              <a:ea typeface="Dosis" charset="0"/>
              <a:cs typeface="Dosis" charset="0"/>
            </a:endParaRPr>
          </a:p>
          <a:p>
            <a:br>
              <a:rPr lang="en-US" sz="1400" dirty="0">
                <a:latin typeface="+mj-lt"/>
                <a:ea typeface="Dosis" charset="0"/>
                <a:cs typeface="Dosis" charset="0"/>
              </a:rPr>
            </a:br>
            <a:r>
              <a:rPr lang="en-US" sz="1400" dirty="0">
                <a:latin typeface="+mj-lt"/>
                <a:ea typeface="Dosis" charset="0"/>
                <a:cs typeface="Dosis" charset="0"/>
              </a:rPr>
              <a:t>El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modelo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de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analisis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esta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basado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en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los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tecnicals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y fundamentals de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los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cultivos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integrando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información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georeferenciada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de multiples sensors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remotos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e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información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biológica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de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los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 </a:t>
            </a:r>
            <a:r>
              <a:rPr lang="en-US" sz="1400" dirty="0" err="1">
                <a:latin typeface="+mj-lt"/>
                <a:ea typeface="Dosis" charset="0"/>
                <a:cs typeface="Dosis" charset="0"/>
              </a:rPr>
              <a:t>cultivos</a:t>
            </a:r>
            <a:r>
              <a:rPr lang="en-US" sz="1400" dirty="0">
                <a:latin typeface="+mj-lt"/>
                <a:ea typeface="Dosis" charset="0"/>
                <a:cs typeface="Dosis" charset="0"/>
              </a:rPr>
              <a:t>.</a:t>
            </a:r>
          </a:p>
          <a:p>
            <a:endParaRPr lang="en-US" sz="1400" dirty="0">
              <a:latin typeface="+mj-lt"/>
              <a:ea typeface="Dosis" charset="0"/>
              <a:cs typeface="Dosis" charset="0"/>
            </a:endParaRPr>
          </a:p>
          <a:p>
            <a:r>
              <a:rPr lang="es-AR" sz="1400" b="1" dirty="0">
                <a:latin typeface="+mj-lt"/>
                <a:ea typeface="Dosis" charset="0"/>
                <a:cs typeface="Dosis" charset="0"/>
              </a:rPr>
              <a:t>El índice es único, objetivo, globalmente escalable e independiente de la información provista por los productores agropecuarios.</a:t>
            </a:r>
          </a:p>
        </p:txBody>
      </p:sp>
    </p:spTree>
    <p:extLst>
      <p:ext uri="{BB962C8B-B14F-4D97-AF65-F5344CB8AC3E}">
        <p14:creationId xmlns:p14="http://schemas.microsoft.com/office/powerpoint/2010/main" val="143778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DF1DE-449E-4CEA-A363-987DD118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Que información satelital usamos?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s-AR" dirty="0">
                <a:sym typeface="Wingdings" panose="05000000000000000000" pitchFamily="2" charset="2"/>
              </a:rPr>
              <a:t> Big Data</a:t>
            </a:r>
            <a:endParaRPr lang="en-US" dirty="0"/>
          </a:p>
        </p:txBody>
      </p:sp>
      <p:pic>
        <p:nvPicPr>
          <p:cNvPr id="4" name="Picture 2" descr="http://www.quo.es/var/quo/storage/images/tecnologia/cuantos-artefactos-estan-orbitando-la-tierra-a-la-vez/17764-1-esl-ES/cuantos-artefactos-estan-orbitando-la-tierra-a-la-vez_ampliacion.jpg">
            <a:extLst>
              <a:ext uri="{FF2B5EF4-FFF2-40B4-BE49-F238E27FC236}">
                <a16:creationId xmlns:a16="http://schemas.microsoft.com/office/drawing/2014/main" id="{2F0CA3A5-7B71-49F8-8912-6E9C25C0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9" y="974137"/>
            <a:ext cx="7037732" cy="5395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2" descr="Resultado de imagen para nasa">
            <a:extLst>
              <a:ext uri="{FF2B5EF4-FFF2-40B4-BE49-F238E27FC236}">
                <a16:creationId xmlns:a16="http://schemas.microsoft.com/office/drawing/2014/main" id="{80274E34-A26B-429C-8DA1-3A963AA6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8995" y="180753"/>
            <a:ext cx="806977" cy="637087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AB6FEC-EA88-4EF7-B529-0A78DBBF335A}"/>
              </a:ext>
            </a:extLst>
          </p:cNvPr>
          <p:cNvSpPr txBox="1"/>
          <p:nvPr/>
        </p:nvSpPr>
        <p:spPr>
          <a:xfrm>
            <a:off x="7344381" y="915617"/>
            <a:ext cx="484761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Existen distintos tipos de satélites: comunicaciones, meteorología, espionaje, sensores remotos, </a:t>
            </a:r>
            <a:r>
              <a:rPr lang="es-AR" sz="1600" dirty="0" err="1"/>
              <a:t>etc</a:t>
            </a:r>
            <a:endParaRPr lang="es-AR" sz="1600" dirty="0"/>
          </a:p>
          <a:p>
            <a:endParaRPr lang="es-A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Para monitorear procesos agrícolas, usamos sensores remotos q</a:t>
            </a:r>
            <a:r>
              <a:rPr lang="es-ES" sz="1600" dirty="0" err="1"/>
              <a:t>ue</a:t>
            </a:r>
            <a:r>
              <a:rPr lang="es-ES" sz="1600" dirty="0"/>
              <a:t> permiten obtener una imagen de la superficie terrestre y posteriormente tratarla e interpretarla  con el objetivo de obtener información de la superficie y de sus cambios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/>
              <a:t>Tienen distinta resolución temporal (frecuencia en la que pasan por el mismo lugar) y resolución espacial (mínima área de información que </a:t>
            </a:r>
            <a:r>
              <a:rPr lang="es-AR" sz="1600" dirty="0" err="1"/>
              <a:t>sensan</a:t>
            </a:r>
            <a:r>
              <a:rPr lang="es-AR" sz="1600" dirty="0"/>
              <a:t>, pixel)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b="1" dirty="0"/>
              <a:t>S4 ha integrado y modelizado el crecimiento de las plantas a través de los datos provistos por el sensor </a:t>
            </a:r>
            <a:r>
              <a:rPr lang="es-AR" sz="1600" b="1" dirty="0" err="1"/>
              <a:t>Modis</a:t>
            </a:r>
            <a:r>
              <a:rPr lang="es-AR" sz="1600" b="1" dirty="0"/>
              <a:t> de la NASA</a:t>
            </a:r>
            <a:endParaRPr lang="en-US" sz="16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E8204A-418E-44EB-97D9-34C1599E6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966" y="5783931"/>
            <a:ext cx="3623060" cy="509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7536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ángulo 56">
            <a:extLst>
              <a:ext uri="{FF2B5EF4-FFF2-40B4-BE49-F238E27FC236}">
                <a16:creationId xmlns:a16="http://schemas.microsoft.com/office/drawing/2014/main" id="{02649CD2-E91B-4E51-B3CC-988E5357EF4D}"/>
              </a:ext>
            </a:extLst>
          </p:cNvPr>
          <p:cNvSpPr/>
          <p:nvPr/>
        </p:nvSpPr>
        <p:spPr>
          <a:xfrm>
            <a:off x="5457445" y="6426525"/>
            <a:ext cx="1349755" cy="321038"/>
          </a:xfrm>
          <a:prstGeom prst="rect">
            <a:avLst/>
          </a:prstGeom>
          <a:solidFill>
            <a:schemeClr val="bg1"/>
          </a:solidFill>
          <a:ln w="127000">
            <a:noFill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pic>
        <p:nvPicPr>
          <p:cNvPr id="77" name="Picture 3" descr="C:\Users\sebas\Desktop\Database.jpg">
            <a:extLst>
              <a:ext uri="{FF2B5EF4-FFF2-40B4-BE49-F238E27FC236}">
                <a16:creationId xmlns:a16="http://schemas.microsoft.com/office/drawing/2014/main" id="{47890107-B1E1-4613-A651-F8E859B12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2942"/>
          <a:stretch/>
        </p:blipFill>
        <p:spPr bwMode="auto">
          <a:xfrm>
            <a:off x="3884125" y="4562241"/>
            <a:ext cx="1960111" cy="1195866"/>
          </a:xfrm>
          <a:prstGeom prst="rect">
            <a:avLst/>
          </a:prstGeom>
          <a:noFill/>
        </p:spPr>
      </p:pic>
      <p:pic>
        <p:nvPicPr>
          <p:cNvPr id="62" name="Picture 4" descr="http://www.crucial.com.au/blog/wp-content/uploads/2013/05/cloud-computing.jpg">
            <a:extLst>
              <a:ext uri="{FF2B5EF4-FFF2-40B4-BE49-F238E27FC236}">
                <a16:creationId xmlns:a16="http://schemas.microsoft.com/office/drawing/2014/main" id="{7B1C434C-0698-4F25-A865-348A66BD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595" y="1294724"/>
            <a:ext cx="1764650" cy="1764650"/>
          </a:xfrm>
          <a:prstGeom prst="rect">
            <a:avLst/>
          </a:prstGeom>
          <a:noFill/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7A74E9B-9D46-4C11-9199-3CB2B8619BFE}"/>
              </a:ext>
            </a:extLst>
          </p:cNvPr>
          <p:cNvGrpSpPr>
            <a:grpSpLocks noChangeAspect="1"/>
          </p:cNvGrpSpPr>
          <p:nvPr/>
        </p:nvGrpSpPr>
        <p:grpSpPr>
          <a:xfrm>
            <a:off x="5964584" y="376720"/>
            <a:ext cx="4484633" cy="1396935"/>
            <a:chOff x="359584" y="1257300"/>
            <a:chExt cx="12192000" cy="379773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7FF79C1-A44F-4858-9EC5-429456FD5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2" b="21179"/>
            <a:stretch/>
          </p:blipFill>
          <p:spPr>
            <a:xfrm>
              <a:off x="359584" y="1484522"/>
              <a:ext cx="12192000" cy="3570508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F63A4EC-03D2-4E24-AA1F-CAFDC40FDB67}"/>
                </a:ext>
              </a:extLst>
            </p:cNvPr>
            <p:cNvSpPr/>
            <p:nvPr/>
          </p:nvSpPr>
          <p:spPr>
            <a:xfrm>
              <a:off x="359584" y="1257300"/>
              <a:ext cx="4660530" cy="608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>
                <a:latin typeface="+mj-lt"/>
              </a:endParaRPr>
            </a:p>
          </p:txBody>
        </p:sp>
      </p:grpSp>
      <p:pic>
        <p:nvPicPr>
          <p:cNvPr id="4100" name="Picture 4" descr="https://learn.arcgis.com/en/arcgis-imagery-book/images/ch3/03-fig-3-9.png">
            <a:extLst>
              <a:ext uri="{FF2B5EF4-FFF2-40B4-BE49-F238E27FC236}">
                <a16:creationId xmlns:a16="http://schemas.microsoft.com/office/drawing/2014/main" id="{979A65D0-A88B-4021-9548-D8D1CFEEE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7" y="1289317"/>
            <a:ext cx="3350804" cy="252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16 Rectángulo">
            <a:extLst>
              <a:ext uri="{FF2B5EF4-FFF2-40B4-BE49-F238E27FC236}">
                <a16:creationId xmlns:a16="http://schemas.microsoft.com/office/drawing/2014/main" id="{FBDBC89D-2E82-4EE4-8354-05DC2412DCD7}"/>
              </a:ext>
            </a:extLst>
          </p:cNvPr>
          <p:cNvSpPr/>
          <p:nvPr/>
        </p:nvSpPr>
        <p:spPr>
          <a:xfrm>
            <a:off x="1195039" y="4507579"/>
            <a:ext cx="25847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b="1" dirty="0">
                <a:latin typeface="+mj-lt"/>
              </a:rPr>
              <a:t>X(</a:t>
            </a:r>
            <a:r>
              <a:rPr lang="es-AR" sz="1600" b="1" dirty="0" err="1">
                <a:solidFill>
                  <a:srgbClr val="FF0000"/>
                </a:solidFill>
                <a:latin typeface="+mj-lt"/>
              </a:rPr>
              <a:t>long</a:t>
            </a:r>
            <a:r>
              <a:rPr lang="es-AR" sz="1600" b="1" dirty="0">
                <a:latin typeface="+mj-lt"/>
              </a:rPr>
              <a:t>),Y(</a:t>
            </a:r>
            <a:r>
              <a:rPr lang="es-AR" sz="1600" b="1" dirty="0" err="1">
                <a:solidFill>
                  <a:srgbClr val="FF0000"/>
                </a:solidFill>
                <a:latin typeface="+mj-lt"/>
              </a:rPr>
              <a:t>Lat</a:t>
            </a:r>
            <a:r>
              <a:rPr lang="es-AR" sz="1600" b="1" dirty="0">
                <a:latin typeface="+mj-lt"/>
              </a:rPr>
              <a:t>),dat1,dat2,dat3</a:t>
            </a:r>
          </a:p>
          <a:p>
            <a:r>
              <a:rPr lang="es-AR" sz="1400" dirty="0">
                <a:latin typeface="+mj-lt"/>
              </a:rPr>
              <a:t>x,y,2000,2000,2000,2000</a:t>
            </a:r>
          </a:p>
          <a:p>
            <a:r>
              <a:rPr lang="es-AR" sz="1400" dirty="0">
                <a:latin typeface="+mj-lt"/>
              </a:rPr>
              <a:t>x,y,2000,3000,3000,3000</a:t>
            </a:r>
          </a:p>
          <a:p>
            <a:r>
              <a:rPr lang="es-AR" sz="1400" dirty="0">
                <a:latin typeface="+mj-lt"/>
              </a:rPr>
              <a:t>x,y,1300,3000,3000,4000</a:t>
            </a:r>
          </a:p>
          <a:p>
            <a:r>
              <a:rPr lang="es-AR" sz="1400" dirty="0">
                <a:latin typeface="+mj-lt"/>
              </a:rPr>
              <a:t>x,y,1240,3000,3434,3434</a:t>
            </a:r>
          </a:p>
        </p:txBody>
      </p:sp>
      <p:sp>
        <p:nvSpPr>
          <p:cNvPr id="40" name="9 Rectángulo redondeado">
            <a:extLst>
              <a:ext uri="{FF2B5EF4-FFF2-40B4-BE49-F238E27FC236}">
                <a16:creationId xmlns:a16="http://schemas.microsoft.com/office/drawing/2014/main" id="{0EB90164-5E19-4E4B-AB1F-E0DB05A520B5}"/>
              </a:ext>
            </a:extLst>
          </p:cNvPr>
          <p:cNvSpPr/>
          <p:nvPr/>
        </p:nvSpPr>
        <p:spPr>
          <a:xfrm>
            <a:off x="226522" y="3983672"/>
            <a:ext cx="3666939" cy="428183"/>
          </a:xfrm>
          <a:prstGeom prst="roundRect">
            <a:avLst/>
          </a:prstGeom>
          <a:ln>
            <a:headEnd type="oval" w="sm" len="sm"/>
            <a:tailEnd type="triangle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latin typeface="+mj-lt"/>
              </a:rPr>
              <a:t>1 ) Access + </a:t>
            </a:r>
            <a:r>
              <a:rPr lang="es-AR" dirty="0" err="1">
                <a:latin typeface="+mj-lt"/>
              </a:rPr>
              <a:t>Extract</a:t>
            </a:r>
            <a:r>
              <a:rPr lang="es-AR" dirty="0">
                <a:latin typeface="+mj-lt"/>
              </a:rPr>
              <a:t> + </a:t>
            </a:r>
            <a:r>
              <a:rPr lang="es-AR" dirty="0" err="1">
                <a:latin typeface="+mj-lt"/>
              </a:rPr>
              <a:t>Transform</a:t>
            </a:r>
            <a:endParaRPr lang="es-AR" dirty="0">
              <a:latin typeface="+mj-lt"/>
            </a:endParaRPr>
          </a:p>
        </p:txBody>
      </p:sp>
      <p:sp>
        <p:nvSpPr>
          <p:cNvPr id="41" name="18 CuadroTexto">
            <a:extLst>
              <a:ext uri="{FF2B5EF4-FFF2-40B4-BE49-F238E27FC236}">
                <a16:creationId xmlns:a16="http://schemas.microsoft.com/office/drawing/2014/main" id="{03EF611C-4AF2-4818-867A-C994B27199C0}"/>
              </a:ext>
            </a:extLst>
          </p:cNvPr>
          <p:cNvSpPr txBox="1"/>
          <p:nvPr/>
        </p:nvSpPr>
        <p:spPr>
          <a:xfrm rot="16200000">
            <a:off x="-294477" y="492625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err="1">
                <a:latin typeface="+mj-lt"/>
              </a:rPr>
              <a:t>PyModis</a:t>
            </a:r>
            <a:r>
              <a:rPr lang="es-AR" sz="1600" dirty="0">
                <a:latin typeface="+mj-lt"/>
              </a:rPr>
              <a:t> </a:t>
            </a:r>
            <a:r>
              <a:rPr lang="es-AR" sz="1600" dirty="0" err="1">
                <a:latin typeface="+mj-lt"/>
              </a:rPr>
              <a:t>Improved</a:t>
            </a:r>
            <a:endParaRPr lang="es-AR" sz="1600" dirty="0">
              <a:latin typeface="+mj-lt"/>
            </a:endParaRPr>
          </a:p>
          <a:p>
            <a:pPr algn="r"/>
            <a:r>
              <a:rPr lang="es-AR" sz="1600" dirty="0">
                <a:latin typeface="+mj-lt"/>
              </a:rPr>
              <a:t>API </a:t>
            </a:r>
            <a:r>
              <a:rPr lang="es-AR" sz="1600" dirty="0" err="1">
                <a:latin typeface="+mj-lt"/>
              </a:rPr>
              <a:t>Connections</a:t>
            </a:r>
            <a:endParaRPr lang="es-AR" sz="1600" dirty="0">
              <a:latin typeface="+mj-lt"/>
            </a:endParaRPr>
          </a:p>
          <a:p>
            <a:pPr algn="r"/>
            <a:r>
              <a:rPr lang="es-AR" sz="1600" dirty="0" err="1">
                <a:latin typeface="+mj-lt"/>
              </a:rPr>
              <a:t>Others</a:t>
            </a:r>
            <a:endParaRPr lang="es-AR" sz="1600" dirty="0">
              <a:latin typeface="+mj-lt"/>
            </a:endParaRPr>
          </a:p>
        </p:txBody>
      </p:sp>
      <p:pic>
        <p:nvPicPr>
          <p:cNvPr id="4105" name="Picture 9" descr="Resultado de imagen para database">
            <a:extLst>
              <a:ext uri="{FF2B5EF4-FFF2-40B4-BE49-F238E27FC236}">
                <a16:creationId xmlns:a16="http://schemas.microsoft.com/office/drawing/2014/main" id="{4A643B3A-8001-456A-9132-04D92B29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70" y="4548195"/>
            <a:ext cx="714002" cy="10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9 Rectángulo redondeado">
            <a:extLst>
              <a:ext uri="{FF2B5EF4-FFF2-40B4-BE49-F238E27FC236}">
                <a16:creationId xmlns:a16="http://schemas.microsoft.com/office/drawing/2014/main" id="{989E9B67-3056-4EEC-AF86-5F3A36677E0E}"/>
              </a:ext>
            </a:extLst>
          </p:cNvPr>
          <p:cNvSpPr/>
          <p:nvPr/>
        </p:nvSpPr>
        <p:spPr>
          <a:xfrm>
            <a:off x="5903711" y="3985200"/>
            <a:ext cx="1471960" cy="428183"/>
          </a:xfrm>
          <a:prstGeom prst="roundRect">
            <a:avLst/>
          </a:prstGeom>
          <a:ln>
            <a:headEnd type="oval" w="sm" len="sm"/>
            <a:tailEnd type="triangle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latin typeface="+mj-lt"/>
              </a:rPr>
              <a:t>3) Storage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21A1721-0FA1-4E9F-AAB1-3C08A17533ED}"/>
              </a:ext>
            </a:extLst>
          </p:cNvPr>
          <p:cNvSpPr/>
          <p:nvPr/>
        </p:nvSpPr>
        <p:spPr>
          <a:xfrm>
            <a:off x="116114" y="3833300"/>
            <a:ext cx="9202057" cy="2552082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C0770C8-9614-4EC6-A652-44BF38C658B3}"/>
              </a:ext>
            </a:extLst>
          </p:cNvPr>
          <p:cNvSpPr txBox="1"/>
          <p:nvPr/>
        </p:nvSpPr>
        <p:spPr>
          <a:xfrm>
            <a:off x="6207307" y="5582525"/>
            <a:ext cx="1313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500 TB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ECE1E9-C6C1-43E8-9CA6-CDB610413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412842" y="539763"/>
            <a:ext cx="1629724" cy="4050838"/>
          </a:xfrm>
          <a:prstGeom prst="rect">
            <a:avLst/>
          </a:prstGeom>
        </p:spPr>
      </p:pic>
      <p:sp>
        <p:nvSpPr>
          <p:cNvPr id="56" name="18 CuadroTexto">
            <a:extLst>
              <a:ext uri="{FF2B5EF4-FFF2-40B4-BE49-F238E27FC236}">
                <a16:creationId xmlns:a16="http://schemas.microsoft.com/office/drawing/2014/main" id="{557A2476-8785-4990-AC7A-283EA92DB2FA}"/>
              </a:ext>
            </a:extLst>
          </p:cNvPr>
          <p:cNvSpPr txBox="1"/>
          <p:nvPr/>
        </p:nvSpPr>
        <p:spPr>
          <a:xfrm>
            <a:off x="3722055" y="3094787"/>
            <a:ext cx="130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latin typeface="+mj-lt"/>
              </a:rPr>
              <a:t>Third-party</a:t>
            </a:r>
            <a:r>
              <a:rPr lang="es-AR" sz="1400" dirty="0">
                <a:latin typeface="+mj-lt"/>
              </a:rPr>
              <a:t> </a:t>
            </a:r>
          </a:p>
          <a:p>
            <a:r>
              <a:rPr lang="es-AR" sz="1400" dirty="0">
                <a:latin typeface="+mj-lt"/>
              </a:rPr>
              <a:t>data </a:t>
            </a:r>
            <a:r>
              <a:rPr lang="es-AR" sz="1400" dirty="0" err="1">
                <a:latin typeface="+mj-lt"/>
              </a:rPr>
              <a:t>provider</a:t>
            </a:r>
            <a:endParaRPr lang="es-AR" sz="1400" dirty="0">
              <a:latin typeface="+mj-lt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72EC1CA7-C020-4AC7-A791-55B689D279FB}"/>
              </a:ext>
            </a:extLst>
          </p:cNvPr>
          <p:cNvGrpSpPr/>
          <p:nvPr/>
        </p:nvGrpSpPr>
        <p:grpSpPr>
          <a:xfrm>
            <a:off x="4679139" y="6385234"/>
            <a:ext cx="3485659" cy="504000"/>
            <a:chOff x="1997235" y="6197788"/>
            <a:chExt cx="3485659" cy="504000"/>
          </a:xfrm>
        </p:grpSpPr>
        <p:pic>
          <p:nvPicPr>
            <p:cNvPr id="66" name="Picture 3" descr="C:\Users\sebas\Desktop\Noticias_de_tecnologia_GTI_Azure.png">
              <a:extLst>
                <a:ext uri="{FF2B5EF4-FFF2-40B4-BE49-F238E27FC236}">
                  <a16:creationId xmlns:a16="http://schemas.microsoft.com/office/drawing/2014/main" id="{44E7605D-45FB-45E4-A5CA-8608AA1C6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97235" y="6210471"/>
              <a:ext cx="734465" cy="419694"/>
            </a:xfrm>
            <a:prstGeom prst="rect">
              <a:avLst/>
            </a:prstGeom>
            <a:noFill/>
          </p:spPr>
        </p:pic>
        <p:pic>
          <p:nvPicPr>
            <p:cNvPr id="67" name="Picture 2" descr="http://dii.ufv.es/wp-content/uploads/2016/02/ibm-bluemix.png">
              <a:extLst>
                <a:ext uri="{FF2B5EF4-FFF2-40B4-BE49-F238E27FC236}">
                  <a16:creationId xmlns:a16="http://schemas.microsoft.com/office/drawing/2014/main" id="{67CB4340-D7DC-4F54-9A2E-49D391527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87158" y="6250081"/>
              <a:ext cx="1295736" cy="396000"/>
            </a:xfrm>
            <a:prstGeom prst="rect">
              <a:avLst/>
            </a:prstGeom>
            <a:noFill/>
          </p:spPr>
        </p:pic>
        <p:pic>
          <p:nvPicPr>
            <p:cNvPr id="68" name="Picture 4" descr="C:\Users\sebas\Desktop\amazon_logo_500500.png">
              <a:extLst>
                <a:ext uri="{FF2B5EF4-FFF2-40B4-BE49-F238E27FC236}">
                  <a16:creationId xmlns:a16="http://schemas.microsoft.com/office/drawing/2014/main" id="{588BF4A6-D674-4C96-BF5B-0CB7E92EA2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t="30305" b="36148"/>
            <a:stretch/>
          </p:blipFill>
          <p:spPr bwMode="auto">
            <a:xfrm>
              <a:off x="2734693" y="6322081"/>
              <a:ext cx="751185" cy="252000"/>
            </a:xfrm>
            <a:prstGeom prst="rect">
              <a:avLst/>
            </a:prstGeom>
            <a:noFill/>
          </p:spPr>
        </p:pic>
        <p:pic>
          <p:nvPicPr>
            <p:cNvPr id="69" name="Picture 5" descr="C:\Users\sebas\Desktop\DigitalOcean_logo.svg.png">
              <a:extLst>
                <a:ext uri="{FF2B5EF4-FFF2-40B4-BE49-F238E27FC236}">
                  <a16:creationId xmlns:a16="http://schemas.microsoft.com/office/drawing/2014/main" id="{94BE2288-FE10-4A57-B336-C73B61D02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31363" y="6197788"/>
              <a:ext cx="504000" cy="504000"/>
            </a:xfrm>
            <a:prstGeom prst="rect">
              <a:avLst/>
            </a:prstGeom>
            <a:noFill/>
          </p:spPr>
        </p:pic>
      </p:grpSp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id="{04AF4BB7-77B1-4C0A-80FF-962BB6F43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942"/>
          <a:stretch/>
        </p:blipFill>
        <p:spPr bwMode="auto">
          <a:xfrm rot="10800000">
            <a:off x="882851" y="599787"/>
            <a:ext cx="3031922" cy="5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s://openclipart.org/image/2400px/svg_to_png/196091/satellite-icon.png">
            <a:extLst>
              <a:ext uri="{FF2B5EF4-FFF2-40B4-BE49-F238E27FC236}">
                <a16:creationId xmlns:a16="http://schemas.microsoft.com/office/drawing/2014/main" id="{13D3C38E-83CB-4186-8598-2AF42EF5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2937">
            <a:off x="1164492" y="740932"/>
            <a:ext cx="431071" cy="431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BA2F44AF-7A44-46B0-89D9-B78FF301F91D}"/>
              </a:ext>
            </a:extLst>
          </p:cNvPr>
          <p:cNvSpPr/>
          <p:nvPr/>
        </p:nvSpPr>
        <p:spPr>
          <a:xfrm>
            <a:off x="7526715" y="3396019"/>
            <a:ext cx="2820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b="1" dirty="0">
                <a:latin typeface="+mj-lt"/>
              </a:rPr>
              <a:t>Machine </a:t>
            </a:r>
            <a:r>
              <a:rPr lang="es-AR" sz="1600" b="1" dirty="0" err="1">
                <a:latin typeface="+mj-lt"/>
              </a:rPr>
              <a:t>Learning</a:t>
            </a:r>
            <a:r>
              <a:rPr lang="es-AR" sz="1600" b="1" dirty="0">
                <a:latin typeface="+mj-lt"/>
              </a:rPr>
              <a:t> </a:t>
            </a:r>
            <a:r>
              <a:rPr lang="es-AR" sz="1600" b="1" dirty="0" err="1">
                <a:latin typeface="+mj-lt"/>
              </a:rPr>
              <a:t>Platform</a:t>
            </a:r>
            <a:endParaRPr lang="es-AR" sz="1600" b="1" dirty="0">
              <a:latin typeface="+mj-lt"/>
            </a:endParaRPr>
          </a:p>
        </p:txBody>
      </p:sp>
      <p:sp>
        <p:nvSpPr>
          <p:cNvPr id="78" name="9 Rectángulo redondeado">
            <a:extLst>
              <a:ext uri="{FF2B5EF4-FFF2-40B4-BE49-F238E27FC236}">
                <a16:creationId xmlns:a16="http://schemas.microsoft.com/office/drawing/2014/main" id="{CAFC2E79-30F6-4E1B-86E7-0176B14BD3B9}"/>
              </a:ext>
            </a:extLst>
          </p:cNvPr>
          <p:cNvSpPr/>
          <p:nvPr/>
        </p:nvSpPr>
        <p:spPr>
          <a:xfrm>
            <a:off x="4028042" y="3985200"/>
            <a:ext cx="1712970" cy="428183"/>
          </a:xfrm>
          <a:prstGeom prst="roundRect">
            <a:avLst/>
          </a:prstGeom>
          <a:ln>
            <a:headEnd type="oval" w="sm" len="sm"/>
            <a:tailEnd type="triangle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latin typeface="+mj-lt"/>
              </a:rPr>
              <a:t>2) Data </a:t>
            </a:r>
            <a:r>
              <a:rPr lang="es-AR" dirty="0" err="1">
                <a:latin typeface="+mj-lt"/>
              </a:rPr>
              <a:t>Model</a:t>
            </a:r>
            <a:endParaRPr lang="es-AR" dirty="0">
              <a:latin typeface="+mj-lt"/>
            </a:endParaRPr>
          </a:p>
        </p:txBody>
      </p:sp>
      <p:pic>
        <p:nvPicPr>
          <p:cNvPr id="81" name="Picture 6" descr="Resultado de imagen para postgresql">
            <a:extLst>
              <a:ext uri="{FF2B5EF4-FFF2-40B4-BE49-F238E27FC236}">
                <a16:creationId xmlns:a16="http://schemas.microsoft.com/office/drawing/2014/main" id="{16A31CE2-15A2-490A-A24D-FFB17EB1D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26935" y="5815301"/>
            <a:ext cx="452204" cy="416028"/>
          </a:xfrm>
          <a:prstGeom prst="rect">
            <a:avLst/>
          </a:prstGeom>
          <a:noFill/>
        </p:spPr>
      </p:pic>
      <p:pic>
        <p:nvPicPr>
          <p:cNvPr id="82" name="Picture 8" descr="Resultado de imagen para postgis">
            <a:extLst>
              <a:ext uri="{FF2B5EF4-FFF2-40B4-BE49-F238E27FC236}">
                <a16:creationId xmlns:a16="http://schemas.microsoft.com/office/drawing/2014/main" id="{3D99449A-D2DA-4693-80BA-BA1D4F26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3988" y="5815301"/>
            <a:ext cx="683145" cy="402614"/>
          </a:xfrm>
          <a:prstGeom prst="rect">
            <a:avLst/>
          </a:prstGeom>
          <a:noFill/>
        </p:spPr>
      </p:pic>
      <p:sp>
        <p:nvSpPr>
          <p:cNvPr id="85" name="9 Rectángulo redondeado">
            <a:extLst>
              <a:ext uri="{FF2B5EF4-FFF2-40B4-BE49-F238E27FC236}">
                <a16:creationId xmlns:a16="http://schemas.microsoft.com/office/drawing/2014/main" id="{4A197DC9-9000-4052-88F9-C7CCE836BE9E}"/>
              </a:ext>
            </a:extLst>
          </p:cNvPr>
          <p:cNvSpPr/>
          <p:nvPr/>
        </p:nvSpPr>
        <p:spPr>
          <a:xfrm>
            <a:off x="7470921" y="3985200"/>
            <a:ext cx="1471960" cy="428183"/>
          </a:xfrm>
          <a:prstGeom prst="roundRect">
            <a:avLst/>
          </a:prstGeom>
          <a:ln>
            <a:headEnd type="oval" w="sm" len="sm"/>
            <a:tailEnd type="triangle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latin typeface="+mj-lt"/>
              </a:rPr>
              <a:t>4) </a:t>
            </a:r>
            <a:r>
              <a:rPr lang="es-AR" dirty="0" err="1">
                <a:latin typeface="+mj-lt"/>
              </a:rPr>
              <a:t>Algorithm</a:t>
            </a:r>
            <a:endParaRPr lang="es-AR" dirty="0">
              <a:latin typeface="+mj-lt"/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41AD022C-2B3E-41E0-8605-6833E8223C85}"/>
              </a:ext>
            </a:extLst>
          </p:cNvPr>
          <p:cNvSpPr/>
          <p:nvPr/>
        </p:nvSpPr>
        <p:spPr>
          <a:xfrm rot="5400000">
            <a:off x="9007076" y="1601082"/>
            <a:ext cx="301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err="1">
                <a:latin typeface="+mj-lt"/>
              </a:rPr>
              <a:t>Techniques</a:t>
            </a:r>
            <a:r>
              <a:rPr lang="es-AR" dirty="0">
                <a:latin typeface="+mj-lt"/>
              </a:rPr>
              <a:t> &amp; </a:t>
            </a:r>
            <a:r>
              <a:rPr lang="es-AR" dirty="0" err="1">
                <a:latin typeface="+mj-lt"/>
              </a:rPr>
              <a:t>fundamentals</a:t>
            </a:r>
            <a:endParaRPr lang="es-AR" dirty="0">
              <a:latin typeface="+mj-lt"/>
            </a:endParaRPr>
          </a:p>
        </p:txBody>
      </p:sp>
      <p:pic>
        <p:nvPicPr>
          <p:cNvPr id="95" name="13 Imagen">
            <a:extLst>
              <a:ext uri="{FF2B5EF4-FFF2-40B4-BE49-F238E27FC236}">
                <a16:creationId xmlns:a16="http://schemas.microsoft.com/office/drawing/2014/main" id="{39B25C82-FD73-416F-AA54-A77A6FCD6BC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45" y="4466591"/>
            <a:ext cx="354917" cy="354917"/>
          </a:xfrm>
          <a:prstGeom prst="roundRect">
            <a:avLst>
              <a:gd name="adj" fmla="val 20400"/>
            </a:avLst>
          </a:prstGeom>
        </p:spPr>
      </p:pic>
      <p:sp>
        <p:nvSpPr>
          <p:cNvPr id="96" name="Rectángulo 95">
            <a:extLst>
              <a:ext uri="{FF2B5EF4-FFF2-40B4-BE49-F238E27FC236}">
                <a16:creationId xmlns:a16="http://schemas.microsoft.com/office/drawing/2014/main" id="{D1F509D6-702E-4A0C-8980-8498131DE75B}"/>
              </a:ext>
            </a:extLst>
          </p:cNvPr>
          <p:cNvSpPr/>
          <p:nvPr/>
        </p:nvSpPr>
        <p:spPr>
          <a:xfrm>
            <a:off x="9924586" y="4809111"/>
            <a:ext cx="106952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50" b="1" i="1" dirty="0">
                <a:solidFill>
                  <a:srgbClr val="C00000"/>
                </a:solidFill>
                <a:latin typeface="+mj-lt"/>
              </a:rPr>
              <a:t>S</a:t>
            </a:r>
            <a:r>
              <a:rPr lang="en-GB" sz="1350" b="1" i="1" baseline="30000" dirty="0">
                <a:solidFill>
                  <a:srgbClr val="C00000"/>
                </a:solidFill>
                <a:latin typeface="+mj-lt"/>
              </a:rPr>
              <a:t>4</a:t>
            </a:r>
            <a:r>
              <a:rPr lang="en-GB" sz="1350" b="1" i="1" baseline="30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35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Drought</a:t>
            </a:r>
            <a:endParaRPr lang="en-US" sz="1350" b="1" dirty="0">
              <a:latin typeface="+mj-lt"/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71B5B0CA-037C-4EA4-88E4-9058F4F386C1}"/>
              </a:ext>
            </a:extLst>
          </p:cNvPr>
          <p:cNvSpPr txBox="1"/>
          <p:nvPr/>
        </p:nvSpPr>
        <p:spPr>
          <a:xfrm>
            <a:off x="7426710" y="5642541"/>
            <a:ext cx="1708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Spectral</a:t>
            </a:r>
            <a:r>
              <a:rPr lang="es-A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&amp; </a:t>
            </a:r>
            <a:r>
              <a:rPr lang="es-A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Phenology</a:t>
            </a:r>
            <a:r>
              <a:rPr lang="es-A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A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footprint</a:t>
            </a:r>
            <a:endParaRPr lang="es-AR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097" name="Grupo 4096">
            <a:extLst>
              <a:ext uri="{FF2B5EF4-FFF2-40B4-BE49-F238E27FC236}">
                <a16:creationId xmlns:a16="http://schemas.microsoft.com/office/drawing/2014/main" id="{47B4944B-08E6-4DE4-9AD4-E9C2FD9244DA}"/>
              </a:ext>
            </a:extLst>
          </p:cNvPr>
          <p:cNvGrpSpPr/>
          <p:nvPr/>
        </p:nvGrpSpPr>
        <p:grpSpPr>
          <a:xfrm>
            <a:off x="7339253" y="4500667"/>
            <a:ext cx="1515719" cy="1195408"/>
            <a:chOff x="7880761" y="4456715"/>
            <a:chExt cx="1515719" cy="1195408"/>
          </a:xfrm>
        </p:grpSpPr>
        <p:pic>
          <p:nvPicPr>
            <p:cNvPr id="4121" name="Picture 25" descr="Resultado de imagen para algorithm icon">
              <a:extLst>
                <a:ext uri="{FF2B5EF4-FFF2-40B4-BE49-F238E27FC236}">
                  <a16:creationId xmlns:a16="http://schemas.microsoft.com/office/drawing/2014/main" id="{63F8902E-BDDF-46E2-9297-684C0D09F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761" y="4456715"/>
              <a:ext cx="1515719" cy="1195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13 Imagen">
              <a:extLst>
                <a:ext uri="{FF2B5EF4-FFF2-40B4-BE49-F238E27FC236}">
                  <a16:creationId xmlns:a16="http://schemas.microsoft.com/office/drawing/2014/main" id="{24B4E0D9-1E5E-4267-8C37-7ECA7ECC5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560" y="4463222"/>
              <a:ext cx="215510" cy="215510"/>
            </a:xfrm>
            <a:prstGeom prst="roundRect">
              <a:avLst>
                <a:gd name="adj" fmla="val 20400"/>
              </a:avLst>
            </a:prstGeom>
          </p:spPr>
        </p:pic>
      </p:grp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9F0B9472-96E4-4F13-924E-460B48BF760D}"/>
              </a:ext>
            </a:extLst>
          </p:cNvPr>
          <p:cNvSpPr/>
          <p:nvPr/>
        </p:nvSpPr>
        <p:spPr>
          <a:xfrm>
            <a:off x="9319497" y="3833152"/>
            <a:ext cx="2727291" cy="2552082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sp>
        <p:nvSpPr>
          <p:cNvPr id="105" name="9 Rectángulo redondeado">
            <a:extLst>
              <a:ext uri="{FF2B5EF4-FFF2-40B4-BE49-F238E27FC236}">
                <a16:creationId xmlns:a16="http://schemas.microsoft.com/office/drawing/2014/main" id="{DC625778-53B7-490E-B41C-BEFBA580DDD8}"/>
              </a:ext>
            </a:extLst>
          </p:cNvPr>
          <p:cNvSpPr/>
          <p:nvPr/>
        </p:nvSpPr>
        <p:spPr>
          <a:xfrm>
            <a:off x="9936974" y="3904190"/>
            <a:ext cx="1471960" cy="428183"/>
          </a:xfrm>
          <a:prstGeom prst="roundRect">
            <a:avLst/>
          </a:prstGeom>
          <a:ln>
            <a:headEnd type="oval" w="sm" len="sm"/>
            <a:tailEnd type="triangle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latin typeface="+mj-lt"/>
              </a:rPr>
              <a:t>5) </a:t>
            </a:r>
            <a:r>
              <a:rPr lang="es-AR" dirty="0" err="1">
                <a:latin typeface="+mj-lt"/>
              </a:rPr>
              <a:t>Delivery</a:t>
            </a:r>
            <a:endParaRPr lang="es-AR" dirty="0">
              <a:latin typeface="+mj-lt"/>
            </a:endParaRP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CECF5C6A-B6CF-4AB5-956C-94EEBB53FE36}"/>
              </a:ext>
            </a:extLst>
          </p:cNvPr>
          <p:cNvSpPr/>
          <p:nvPr/>
        </p:nvSpPr>
        <p:spPr>
          <a:xfrm>
            <a:off x="9309308" y="5164410"/>
            <a:ext cx="2727291" cy="1226975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pic>
        <p:nvPicPr>
          <p:cNvPr id="108" name="13 Imagen">
            <a:extLst>
              <a:ext uri="{FF2B5EF4-FFF2-40B4-BE49-F238E27FC236}">
                <a16:creationId xmlns:a16="http://schemas.microsoft.com/office/drawing/2014/main" id="{6D0B602E-C575-400B-8E96-A2F6012B189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30" y="4465127"/>
            <a:ext cx="354917" cy="354917"/>
          </a:xfrm>
          <a:prstGeom prst="roundRect">
            <a:avLst>
              <a:gd name="adj" fmla="val 20400"/>
            </a:avLst>
          </a:prstGeom>
        </p:spPr>
      </p:pic>
      <p:sp>
        <p:nvSpPr>
          <p:cNvPr id="109" name="Rectángulo 108">
            <a:extLst>
              <a:ext uri="{FF2B5EF4-FFF2-40B4-BE49-F238E27FC236}">
                <a16:creationId xmlns:a16="http://schemas.microsoft.com/office/drawing/2014/main" id="{EBACDDEA-9321-4C1B-A614-8B0A76ABBBF5}"/>
              </a:ext>
            </a:extLst>
          </p:cNvPr>
          <p:cNvSpPr/>
          <p:nvPr/>
        </p:nvSpPr>
        <p:spPr>
          <a:xfrm>
            <a:off x="10850576" y="4798289"/>
            <a:ext cx="8354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50" b="1" i="1" dirty="0">
                <a:solidFill>
                  <a:srgbClr val="C00000"/>
                </a:solidFill>
                <a:latin typeface="+mj-lt"/>
              </a:rPr>
              <a:t>S</a:t>
            </a:r>
            <a:r>
              <a:rPr lang="en-GB" sz="1350" b="1" i="1" baseline="30000" dirty="0">
                <a:solidFill>
                  <a:srgbClr val="C00000"/>
                </a:solidFill>
                <a:latin typeface="+mj-lt"/>
              </a:rPr>
              <a:t>4</a:t>
            </a:r>
            <a:r>
              <a:rPr lang="en-GB" sz="135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Flood</a:t>
            </a:r>
            <a:endParaRPr lang="en-US" sz="1350" b="1" dirty="0">
              <a:latin typeface="+mj-lt"/>
            </a:endParaRPr>
          </a:p>
        </p:txBody>
      </p:sp>
      <p:pic>
        <p:nvPicPr>
          <p:cNvPr id="4127" name="Picture 31" descr="Resultado de imagen para api icon">
            <a:extLst>
              <a:ext uri="{FF2B5EF4-FFF2-40B4-BE49-F238E27FC236}">
                <a16:creationId xmlns:a16="http://schemas.microsoft.com/office/drawing/2014/main" id="{2FC5942F-28B2-4D6E-BA2A-04ED7892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94" y="4776774"/>
            <a:ext cx="762956" cy="7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18 CuadroTexto">
            <a:extLst>
              <a:ext uri="{FF2B5EF4-FFF2-40B4-BE49-F238E27FC236}">
                <a16:creationId xmlns:a16="http://schemas.microsoft.com/office/drawing/2014/main" id="{2C16427B-D367-4C0B-846F-41C4638BB07E}"/>
              </a:ext>
            </a:extLst>
          </p:cNvPr>
          <p:cNvSpPr txBox="1"/>
          <p:nvPr/>
        </p:nvSpPr>
        <p:spPr>
          <a:xfrm rot="5400000">
            <a:off x="11232330" y="4681219"/>
            <a:ext cx="130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latin typeface="+mj-lt"/>
              </a:rPr>
              <a:t>Indexes</a:t>
            </a:r>
          </a:p>
        </p:txBody>
      </p:sp>
      <p:sp>
        <p:nvSpPr>
          <p:cNvPr id="111" name="18 CuadroTexto">
            <a:extLst>
              <a:ext uri="{FF2B5EF4-FFF2-40B4-BE49-F238E27FC236}">
                <a16:creationId xmlns:a16="http://schemas.microsoft.com/office/drawing/2014/main" id="{9CFAE611-9043-4288-A0B8-D5B939F1182F}"/>
              </a:ext>
            </a:extLst>
          </p:cNvPr>
          <p:cNvSpPr txBox="1"/>
          <p:nvPr/>
        </p:nvSpPr>
        <p:spPr>
          <a:xfrm rot="5400000">
            <a:off x="11232330" y="5809077"/>
            <a:ext cx="130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latin typeface="+mj-lt"/>
              </a:rPr>
              <a:t>Apps</a:t>
            </a:r>
          </a:p>
        </p:txBody>
      </p:sp>
      <p:pic>
        <p:nvPicPr>
          <p:cNvPr id="4129" name="Picture 33" descr="Resultado de imagen para monitoring app icon">
            <a:extLst>
              <a:ext uri="{FF2B5EF4-FFF2-40B4-BE49-F238E27FC236}">
                <a16:creationId xmlns:a16="http://schemas.microsoft.com/office/drawing/2014/main" id="{35D514EC-AF82-4B7E-A8EF-E0FE27E8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671" y="5236490"/>
            <a:ext cx="1005603" cy="8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ángulo 113">
            <a:extLst>
              <a:ext uri="{FF2B5EF4-FFF2-40B4-BE49-F238E27FC236}">
                <a16:creationId xmlns:a16="http://schemas.microsoft.com/office/drawing/2014/main" id="{7FC2D8C8-BBE8-4FF0-B860-127CA33300A5}"/>
              </a:ext>
            </a:extLst>
          </p:cNvPr>
          <p:cNvSpPr/>
          <p:nvPr/>
        </p:nvSpPr>
        <p:spPr>
          <a:xfrm>
            <a:off x="9550157" y="6043420"/>
            <a:ext cx="2361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Prescription</a:t>
            </a:r>
            <a:r>
              <a:rPr lang="es-A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&amp; </a:t>
            </a:r>
            <a:r>
              <a:rPr lang="es-A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Monitoring</a:t>
            </a:r>
            <a:endParaRPr lang="es-AR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9" name="Picture 7">
            <a:extLst>
              <a:ext uri="{FF2B5EF4-FFF2-40B4-BE49-F238E27FC236}">
                <a16:creationId xmlns:a16="http://schemas.microsoft.com/office/drawing/2014/main" id="{8E379FA8-D284-42F9-849B-5B4393AC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02609" y="759014"/>
            <a:ext cx="1200782" cy="46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2" descr="Resultado de imagen para nasa">
            <a:extLst>
              <a:ext uri="{FF2B5EF4-FFF2-40B4-BE49-F238E27FC236}">
                <a16:creationId xmlns:a16="http://schemas.microsoft.com/office/drawing/2014/main" id="{AAEDC7F6-8E8C-4FCF-8249-39A67446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68611" y="718506"/>
            <a:ext cx="806977" cy="637087"/>
          </a:xfrm>
          <a:prstGeom prst="rect">
            <a:avLst/>
          </a:prstGeom>
          <a:noFill/>
        </p:spPr>
      </p:pic>
      <p:sp>
        <p:nvSpPr>
          <p:cNvPr id="63" name="18 CuadroTexto">
            <a:extLst>
              <a:ext uri="{FF2B5EF4-FFF2-40B4-BE49-F238E27FC236}">
                <a16:creationId xmlns:a16="http://schemas.microsoft.com/office/drawing/2014/main" id="{22C1CCAE-92DB-498C-AAF7-2A71CBBFB1A1}"/>
              </a:ext>
            </a:extLst>
          </p:cNvPr>
          <p:cNvSpPr txBox="1"/>
          <p:nvPr/>
        </p:nvSpPr>
        <p:spPr>
          <a:xfrm>
            <a:off x="5909158" y="301829"/>
            <a:ext cx="304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latin typeface="+mj-lt"/>
              </a:rPr>
              <a:t>Today: Corn, Soybean &amp; Peanuts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CACE05C-E171-4754-9395-F482ABBAF3DA}"/>
              </a:ext>
            </a:extLst>
          </p:cNvPr>
          <p:cNvSpPr/>
          <p:nvPr/>
        </p:nvSpPr>
        <p:spPr>
          <a:xfrm>
            <a:off x="5903711" y="323712"/>
            <a:ext cx="6132888" cy="3125315"/>
          </a:xfrm>
          <a:prstGeom prst="rect">
            <a:avLst/>
          </a:prstGeom>
          <a:ln w="22225">
            <a:solidFill>
              <a:srgbClr val="FF0000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F8CAC2-F61D-4484-B974-4E235C3ED3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298056" y="115327"/>
            <a:ext cx="593731" cy="612000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94B86F4-2C9B-41FA-BEF0-B4B4C4F72395}"/>
              </a:ext>
            </a:extLst>
          </p:cNvPr>
          <p:cNvCxnSpPr>
            <a:cxnSpLocks/>
          </p:cNvCxnSpPr>
          <p:nvPr/>
        </p:nvCxnSpPr>
        <p:spPr>
          <a:xfrm>
            <a:off x="8097112" y="3747723"/>
            <a:ext cx="0" cy="235949"/>
          </a:xfrm>
          <a:prstGeom prst="straightConnector1">
            <a:avLst/>
          </a:prstGeom>
          <a:ln w="476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52A51F16-BCF4-4F70-87F5-E23FAF722E99}"/>
              </a:ext>
            </a:extLst>
          </p:cNvPr>
          <p:cNvCxnSpPr>
            <a:cxnSpLocks/>
          </p:cNvCxnSpPr>
          <p:nvPr/>
        </p:nvCxnSpPr>
        <p:spPr>
          <a:xfrm>
            <a:off x="8235864" y="3777291"/>
            <a:ext cx="0" cy="235949"/>
          </a:xfrm>
          <a:prstGeom prst="straightConnector1">
            <a:avLst/>
          </a:prstGeom>
          <a:ln w="4762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id="{7AD001BE-E1DB-407A-AA8B-710A9DC2840D}"/>
              </a:ext>
            </a:extLst>
          </p:cNvPr>
          <p:cNvCxnSpPr>
            <a:cxnSpLocks/>
          </p:cNvCxnSpPr>
          <p:nvPr/>
        </p:nvCxnSpPr>
        <p:spPr>
          <a:xfrm>
            <a:off x="2217201" y="3747723"/>
            <a:ext cx="0" cy="235949"/>
          </a:xfrm>
          <a:prstGeom prst="straightConnector1">
            <a:avLst/>
          </a:prstGeom>
          <a:ln w="476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3C57E011-1C9A-465D-AC52-01484E47806E}"/>
              </a:ext>
            </a:extLst>
          </p:cNvPr>
          <p:cNvCxnSpPr>
            <a:cxnSpLocks/>
          </p:cNvCxnSpPr>
          <p:nvPr/>
        </p:nvCxnSpPr>
        <p:spPr>
          <a:xfrm>
            <a:off x="2355953" y="3777291"/>
            <a:ext cx="0" cy="235949"/>
          </a:xfrm>
          <a:prstGeom prst="straightConnector1">
            <a:avLst/>
          </a:prstGeom>
          <a:ln w="4762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1 Título"/>
          <p:cNvSpPr>
            <a:spLocks noGrp="1"/>
          </p:cNvSpPr>
          <p:nvPr>
            <p:ph type="title"/>
          </p:nvPr>
        </p:nvSpPr>
        <p:spPr>
          <a:xfrm>
            <a:off x="625253" y="83768"/>
            <a:ext cx="10694581" cy="566319"/>
          </a:xfrm>
        </p:spPr>
        <p:txBody>
          <a:bodyPr/>
          <a:lstStyle/>
          <a:p>
            <a:r>
              <a:rPr lang="es-AR" dirty="0"/>
              <a:t>Big Data + Machine </a:t>
            </a:r>
            <a:r>
              <a:rPr lang="es-AR" dirty="0" err="1"/>
              <a:t>Learning</a:t>
            </a:r>
            <a:endParaRPr lang="es-AR" dirty="0"/>
          </a:p>
        </p:txBody>
      </p:sp>
      <p:pic>
        <p:nvPicPr>
          <p:cNvPr id="65" name="25 Imagen" descr="pixel monitor.png">
            <a:extLst>
              <a:ext uri="{FF2B5EF4-FFF2-40B4-BE49-F238E27FC236}">
                <a16:creationId xmlns:a16="http://schemas.microsoft.com/office/drawing/2014/main" id="{F2C88B52-51A0-47A6-AC01-A43605378464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668725" y="832677"/>
            <a:ext cx="1253157" cy="812471"/>
          </a:xfrm>
          <a:prstGeom prst="rect">
            <a:avLst/>
          </a:prstGeom>
        </p:spPr>
      </p:pic>
      <p:pic>
        <p:nvPicPr>
          <p:cNvPr id="71" name="Picture 19" descr="Resultado de imagen para statistics icon">
            <a:extLst>
              <a:ext uri="{FF2B5EF4-FFF2-40B4-BE49-F238E27FC236}">
                <a16:creationId xmlns:a16="http://schemas.microsoft.com/office/drawing/2014/main" id="{EE6B8EC8-81E0-4FD9-B780-74BF4ADB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81" y="1806887"/>
            <a:ext cx="809874" cy="7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3" descr="Resultado de imagen para statistics icon">
            <a:extLst>
              <a:ext uri="{FF2B5EF4-FFF2-40B4-BE49-F238E27FC236}">
                <a16:creationId xmlns:a16="http://schemas.microsoft.com/office/drawing/2014/main" id="{4D1F21E4-558C-4BF5-89F7-6139CB6CF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211" y="2484765"/>
            <a:ext cx="1066557" cy="106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8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CA3B6-3BC4-4C89-BDFC-8871C01A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Indice</a:t>
            </a:r>
            <a:r>
              <a:rPr lang="es-AR" dirty="0"/>
              <a:t> Sequía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s-AR" dirty="0"/>
              <a:t> </a:t>
            </a:r>
            <a:r>
              <a:rPr lang="es-AR" b="0" dirty="0"/>
              <a:t>Datos Satelitales</a:t>
            </a:r>
            <a:endParaRPr lang="en-US" b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9A63FF-0087-4E4F-B84F-D607A565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69774" y="1904870"/>
            <a:ext cx="2530539" cy="35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6695D73-F4E7-4F9F-ACBF-23311D509CF1}"/>
              </a:ext>
            </a:extLst>
          </p:cNvPr>
          <p:cNvSpPr txBox="1"/>
          <p:nvPr/>
        </p:nvSpPr>
        <p:spPr>
          <a:xfrm>
            <a:off x="702774" y="6141198"/>
            <a:ext cx="533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Curva modelo de evolución del EVI en el ciclo de crecimiento y desarrollo del cultivo de Soja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974F1BF-AFE2-4764-9487-864F6407A9B7}"/>
              </a:ext>
            </a:extLst>
          </p:cNvPr>
          <p:cNvGrpSpPr/>
          <p:nvPr/>
        </p:nvGrpSpPr>
        <p:grpSpPr>
          <a:xfrm>
            <a:off x="24786" y="3814287"/>
            <a:ext cx="6694417" cy="2452911"/>
            <a:chOff x="5294926" y="3801821"/>
            <a:chExt cx="6694417" cy="2452911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0F10BF1-14AB-4410-919C-D8DE5CEB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4926" y="3801821"/>
              <a:ext cx="6694417" cy="2203308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2549ED0-2B6B-4E43-928E-B697B94AF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9939" y="6002732"/>
              <a:ext cx="541800" cy="252000"/>
            </a:xfrm>
            <a:prstGeom prst="rect">
              <a:avLst/>
            </a:prstGeom>
          </p:spPr>
        </p:pic>
      </p:grpSp>
      <p:pic>
        <p:nvPicPr>
          <p:cNvPr id="19" name="28 Imagen" descr="Cuadro2-01.png">
            <a:extLst>
              <a:ext uri="{FF2B5EF4-FFF2-40B4-BE49-F238E27FC236}">
                <a16:creationId xmlns:a16="http://schemas.microsoft.com/office/drawing/2014/main" id="{E9EF9075-C12A-40E5-8181-9CB0F04435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37" y="337912"/>
            <a:ext cx="252049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A69000C-42C7-472C-BF4A-E53300D58373}"/>
              </a:ext>
            </a:extLst>
          </p:cNvPr>
          <p:cNvSpPr txBox="1"/>
          <p:nvPr/>
        </p:nvSpPr>
        <p:spPr>
          <a:xfrm>
            <a:off x="776936" y="4046214"/>
            <a:ext cx="10406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00" dirty="0"/>
              <a:t>Soja          </a:t>
            </a:r>
            <a:endParaRPr lang="en-US" sz="14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7C7EC1-1D8D-41AA-9815-325B69490D3B}"/>
              </a:ext>
            </a:extLst>
          </p:cNvPr>
          <p:cNvSpPr txBox="1"/>
          <p:nvPr/>
        </p:nvSpPr>
        <p:spPr>
          <a:xfrm>
            <a:off x="6604097" y="3636212"/>
            <a:ext cx="552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+mj-lt"/>
              </a:rPr>
              <a:t>Documentación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oficial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procesos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calibraciones</a:t>
            </a:r>
            <a:r>
              <a:rPr lang="en-US" sz="1600" dirty="0">
                <a:latin typeface="+mj-lt"/>
              </a:rPr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Equipo</a:t>
            </a:r>
            <a:r>
              <a:rPr lang="en-US" sz="1600" dirty="0">
                <a:latin typeface="+mj-lt"/>
              </a:rPr>
              <a:t> de </a:t>
            </a:r>
            <a:r>
              <a:rPr lang="en-US" sz="1600" b="1" dirty="0" err="1">
                <a:latin typeface="+mj-lt"/>
              </a:rPr>
              <a:t>cientificos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trabajando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la </a:t>
            </a:r>
            <a:r>
              <a:rPr lang="en-US" sz="1600" b="1" dirty="0" err="1">
                <a:latin typeface="+mj-lt"/>
              </a:rPr>
              <a:t>mejora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conituna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y</a:t>
            </a:r>
            <a:r>
              <a:rPr lang="en-US" sz="1600" b="1" dirty="0">
                <a:latin typeface="+mj-lt"/>
              </a:rPr>
              <a:t> la </a:t>
            </a:r>
            <a:r>
              <a:rPr lang="en-US" sz="1600" b="1" dirty="0" err="1">
                <a:latin typeface="+mj-lt"/>
              </a:rPr>
              <a:t>calidad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de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datos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Muy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difundido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el </a:t>
            </a:r>
            <a:r>
              <a:rPr lang="en-US" sz="1600" b="1" dirty="0" err="1">
                <a:latin typeface="+mj-lt"/>
              </a:rPr>
              <a:t>ambiente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academico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Balance entre </a:t>
            </a:r>
            <a:r>
              <a:rPr lang="en-US" sz="1600" dirty="0" err="1">
                <a:latin typeface="+mj-lt"/>
              </a:rPr>
              <a:t>resolución</a:t>
            </a:r>
            <a:r>
              <a:rPr lang="en-US" sz="1600" dirty="0">
                <a:latin typeface="+mj-lt"/>
              </a:rPr>
              <a:t> temporal y especial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b="1" dirty="0">
                <a:latin typeface="+mj-lt"/>
              </a:rPr>
              <a:t>H</a:t>
            </a:r>
            <a:r>
              <a:rPr lang="en-US" sz="1600" b="1" dirty="0" err="1">
                <a:latin typeface="+mj-lt"/>
              </a:rPr>
              <a:t>istoria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de 17 </a:t>
            </a:r>
            <a:r>
              <a:rPr lang="en-US" sz="1600" dirty="0" err="1">
                <a:latin typeface="+mj-lt"/>
              </a:rPr>
              <a:t>años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datos</a:t>
            </a:r>
            <a:endParaRPr lang="es-AR" sz="1600" dirty="0">
              <a:latin typeface="+mj-lt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F94C908-17B6-4CD0-8FE0-DC2C1E6823A4}"/>
              </a:ext>
            </a:extLst>
          </p:cNvPr>
          <p:cNvSpPr txBox="1"/>
          <p:nvPr/>
        </p:nvSpPr>
        <p:spPr>
          <a:xfrm>
            <a:off x="9101194" y="151102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" dirty="0">
                <a:latin typeface="+mj-lt"/>
                <a:cs typeface="Arial" panose="020B0604020202020204" pitchFamily="34" charset="0"/>
              </a:rPr>
              <a:t>MOD13Q1 </a:t>
            </a:r>
          </a:p>
          <a:p>
            <a:pPr algn="ctr"/>
            <a:r>
              <a:rPr lang="es-AR" sz="900" dirty="0">
                <a:latin typeface="+mj-lt"/>
                <a:cs typeface="Arial" panose="020B0604020202020204" pitchFamily="34" charset="0"/>
              </a:rPr>
              <a:t>  (Terra)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EF1DD87-090A-4FDC-97B5-2E8B2AA30B76}"/>
              </a:ext>
            </a:extLst>
          </p:cNvPr>
          <p:cNvSpPr txBox="1"/>
          <p:nvPr/>
        </p:nvSpPr>
        <p:spPr>
          <a:xfrm>
            <a:off x="10029731" y="151545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" dirty="0">
                <a:latin typeface="+mj-lt"/>
                <a:cs typeface="Arial" panose="020B0604020202020204" pitchFamily="34" charset="0"/>
              </a:rPr>
              <a:t>MYD13Q1</a:t>
            </a:r>
          </a:p>
          <a:p>
            <a:pPr algn="ctr"/>
            <a:r>
              <a:rPr lang="es-AR" sz="900" dirty="0">
                <a:latin typeface="+mj-lt"/>
                <a:cs typeface="Arial" panose="020B0604020202020204" pitchFamily="34" charset="0"/>
              </a:rPr>
              <a:t>  (Aqua)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B37C1F7-56B9-4E22-A237-F9FD33E9378D}"/>
              </a:ext>
            </a:extLst>
          </p:cNvPr>
          <p:cNvSpPr txBox="1"/>
          <p:nvPr/>
        </p:nvSpPr>
        <p:spPr>
          <a:xfrm>
            <a:off x="9139894" y="3000701"/>
            <a:ext cx="157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900" dirty="0" err="1">
                <a:latin typeface="+mj-lt"/>
                <a:cs typeface="Arial" panose="020B0604020202020204" pitchFamily="34" charset="0"/>
              </a:rPr>
              <a:t>Georeferenced</a:t>
            </a:r>
            <a:r>
              <a:rPr lang="es-AR" sz="900" dirty="0">
                <a:latin typeface="+mj-lt"/>
                <a:cs typeface="Arial" panose="020B0604020202020204" pitchFamily="34" charset="0"/>
              </a:rPr>
              <a:t> Data Base</a:t>
            </a:r>
          </a:p>
          <a:p>
            <a:pPr algn="ctr"/>
            <a:r>
              <a:rPr lang="es-AR" sz="900" dirty="0">
                <a:latin typeface="+mj-lt"/>
                <a:cs typeface="Arial" panose="020B0604020202020204" pitchFamily="34" charset="0"/>
              </a:rPr>
              <a:t> 250m, Day of </a:t>
            </a:r>
            <a:r>
              <a:rPr lang="es-AR" sz="900" dirty="0" err="1">
                <a:latin typeface="+mj-lt"/>
                <a:cs typeface="Arial" panose="020B0604020202020204" pitchFamily="34" charset="0"/>
              </a:rPr>
              <a:t>the</a:t>
            </a:r>
            <a:r>
              <a:rPr lang="es-AR" sz="900" dirty="0">
                <a:latin typeface="+mj-lt"/>
                <a:cs typeface="Arial" panose="020B0604020202020204" pitchFamily="34" charset="0"/>
              </a:rPr>
              <a:t> </a:t>
            </a:r>
            <a:r>
              <a:rPr lang="es-AR" sz="900" dirty="0" err="1">
                <a:latin typeface="+mj-lt"/>
                <a:cs typeface="Arial" panose="020B0604020202020204" pitchFamily="34" charset="0"/>
              </a:rPr>
              <a:t>year</a:t>
            </a:r>
            <a:r>
              <a:rPr lang="es-AR" sz="900" dirty="0">
                <a:latin typeface="+mj-lt"/>
                <a:cs typeface="Arial" panose="020B0604020202020204" pitchFamily="34" charset="0"/>
              </a:rPr>
              <a:t> &amp; R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0F0336A-E419-4943-A154-26E17C652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682" y="2466515"/>
            <a:ext cx="407381" cy="39906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D8C478C-ACAC-4415-BA24-58E3945E8D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3" r="21765"/>
          <a:stretch/>
        </p:blipFill>
        <p:spPr>
          <a:xfrm>
            <a:off x="10061440" y="1064365"/>
            <a:ext cx="569142" cy="4320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A65D2FF-70CC-44B0-89FE-467F4AC404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3" r="21765"/>
          <a:stretch/>
        </p:blipFill>
        <p:spPr>
          <a:xfrm>
            <a:off x="9173346" y="1058303"/>
            <a:ext cx="569142" cy="432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DDB00F4-3AB0-497A-9655-BB0042A08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9132" y="1783243"/>
            <a:ext cx="501438" cy="48669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E2F7B827-0961-4F08-9FF8-9AD40D546B5E}"/>
              </a:ext>
            </a:extLst>
          </p:cNvPr>
          <p:cNvSpPr txBox="1"/>
          <p:nvPr/>
        </p:nvSpPr>
        <p:spPr>
          <a:xfrm>
            <a:off x="7664342" y="1881977"/>
            <a:ext cx="161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900" dirty="0">
                <a:solidFill>
                  <a:srgbClr val="5B9BD5"/>
                </a:solidFill>
                <a:latin typeface="+mj-lt"/>
                <a:cs typeface="Arial" panose="020B0604020202020204" pitchFamily="34" charset="0"/>
              </a:rPr>
              <a:t>Algorithm </a:t>
            </a:r>
            <a:r>
              <a:rPr lang="es-AR" sz="900" dirty="0" err="1">
                <a:solidFill>
                  <a:srgbClr val="5B9BD5"/>
                </a:solidFill>
                <a:latin typeface="+mj-lt"/>
                <a:cs typeface="Arial" panose="020B0604020202020204" pitchFamily="34" charset="0"/>
              </a:rPr>
              <a:t>extracts</a:t>
            </a:r>
            <a:r>
              <a:rPr lang="es-AR" sz="900" dirty="0">
                <a:solidFill>
                  <a:srgbClr val="5B9BD5"/>
                </a:solidFill>
                <a:latin typeface="+mj-lt"/>
                <a:cs typeface="Arial" panose="020B0604020202020204" pitchFamily="34" charset="0"/>
              </a:rPr>
              <a:t> MIR,NIR,RED,BLUE,EVI, DOY,R and reprojection</a:t>
            </a:r>
            <a:br>
              <a:rPr lang="es-AR" sz="900" dirty="0">
                <a:solidFill>
                  <a:srgbClr val="5B9BD5"/>
                </a:solidFill>
                <a:latin typeface="+mj-lt"/>
                <a:cs typeface="Arial" panose="020B0604020202020204" pitchFamily="34" charset="0"/>
              </a:rPr>
            </a:br>
            <a:r>
              <a:rPr lang="es-AR" sz="900" dirty="0">
                <a:solidFill>
                  <a:srgbClr val="5B9BD5"/>
                </a:solidFill>
                <a:latin typeface="+mj-lt"/>
                <a:cs typeface="Arial" panose="020B0604020202020204" pitchFamily="34" charset="0"/>
              </a:rPr>
              <a:t>for Lat &amp; Long (WGS84)</a:t>
            </a:r>
          </a:p>
        </p:txBody>
      </p:sp>
      <p:cxnSp>
        <p:nvCxnSpPr>
          <p:cNvPr id="38" name="Conector angular 52">
            <a:extLst>
              <a:ext uri="{FF2B5EF4-FFF2-40B4-BE49-F238E27FC236}">
                <a16:creationId xmlns:a16="http://schemas.microsoft.com/office/drawing/2014/main" id="{DFADB73E-9B08-467C-8C47-7B99F1CB0C6F}"/>
              </a:ext>
            </a:extLst>
          </p:cNvPr>
          <p:cNvCxnSpPr>
            <a:stCxn id="30" idx="2"/>
            <a:endCxn id="36" idx="1"/>
          </p:cNvCxnSpPr>
          <p:nvPr/>
        </p:nvCxnSpPr>
        <p:spPr>
          <a:xfrm rot="16200000" flipH="1">
            <a:off x="9504087" y="1861543"/>
            <a:ext cx="146232" cy="1838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r 53">
            <a:extLst>
              <a:ext uri="{FF2B5EF4-FFF2-40B4-BE49-F238E27FC236}">
                <a16:creationId xmlns:a16="http://schemas.microsoft.com/office/drawing/2014/main" id="{4BA11ED5-6509-4769-B4DF-C62CC3DC94AE}"/>
              </a:ext>
            </a:extLst>
          </p:cNvPr>
          <p:cNvCxnSpPr>
            <a:stCxn id="31" idx="2"/>
            <a:endCxn id="36" idx="3"/>
          </p:cNvCxnSpPr>
          <p:nvPr/>
        </p:nvCxnSpPr>
        <p:spPr>
          <a:xfrm rot="5400000">
            <a:off x="10210072" y="1845290"/>
            <a:ext cx="141797" cy="2207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r 54">
            <a:extLst>
              <a:ext uri="{FF2B5EF4-FFF2-40B4-BE49-F238E27FC236}">
                <a16:creationId xmlns:a16="http://schemas.microsoft.com/office/drawing/2014/main" id="{C583F313-FF6D-41B2-BFE3-7EA6F40D7B21}"/>
              </a:ext>
            </a:extLst>
          </p:cNvPr>
          <p:cNvCxnSpPr>
            <a:stCxn id="36" idx="2"/>
            <a:endCxn id="33" idx="0"/>
          </p:cNvCxnSpPr>
          <p:nvPr/>
        </p:nvCxnSpPr>
        <p:spPr>
          <a:xfrm rot="16200000" flipH="1">
            <a:off x="9823820" y="2365964"/>
            <a:ext cx="196583" cy="452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r 55">
            <a:extLst>
              <a:ext uri="{FF2B5EF4-FFF2-40B4-BE49-F238E27FC236}">
                <a16:creationId xmlns:a16="http://schemas.microsoft.com/office/drawing/2014/main" id="{428CDD2A-19A2-4CF5-BE67-0F83F37FAD1E}"/>
              </a:ext>
            </a:extLst>
          </p:cNvPr>
          <p:cNvCxnSpPr>
            <a:stCxn id="33" idx="2"/>
            <a:endCxn id="32" idx="0"/>
          </p:cNvCxnSpPr>
          <p:nvPr/>
        </p:nvCxnSpPr>
        <p:spPr>
          <a:xfrm rot="16200000" flipH="1">
            <a:off x="9858593" y="2931363"/>
            <a:ext cx="135118" cy="35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redondeado 70">
            <a:extLst>
              <a:ext uri="{FF2B5EF4-FFF2-40B4-BE49-F238E27FC236}">
                <a16:creationId xmlns:a16="http://schemas.microsoft.com/office/drawing/2014/main" id="{C4AF0A10-4BAE-4531-A393-F629EBA566A1}"/>
              </a:ext>
            </a:extLst>
          </p:cNvPr>
          <p:cNvSpPr/>
          <p:nvPr/>
        </p:nvSpPr>
        <p:spPr>
          <a:xfrm>
            <a:off x="7715718" y="732317"/>
            <a:ext cx="3397584" cy="2660021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1350" dirty="0">
              <a:latin typeface="+mj-lt"/>
            </a:endParaRPr>
          </a:p>
        </p:txBody>
      </p:sp>
      <p:pic>
        <p:nvPicPr>
          <p:cNvPr id="43" name="Picture 2" descr="https://openclipart.org/image/2400px/svg_to_png/196091/satellite-icon.png">
            <a:extLst>
              <a:ext uri="{FF2B5EF4-FFF2-40B4-BE49-F238E27FC236}">
                <a16:creationId xmlns:a16="http://schemas.microsoft.com/office/drawing/2014/main" id="{114EEBA2-62A7-4405-9C83-08025565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07" y="1028195"/>
            <a:ext cx="431071" cy="4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 redondeado 80">
            <a:extLst>
              <a:ext uri="{FF2B5EF4-FFF2-40B4-BE49-F238E27FC236}">
                <a16:creationId xmlns:a16="http://schemas.microsoft.com/office/drawing/2014/main" id="{7F30772B-79CA-44A2-9753-36004E7F54AC}"/>
              </a:ext>
            </a:extLst>
          </p:cNvPr>
          <p:cNvSpPr/>
          <p:nvPr/>
        </p:nvSpPr>
        <p:spPr>
          <a:xfrm>
            <a:off x="7970564" y="1479782"/>
            <a:ext cx="789440" cy="2942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900" dirty="0">
                <a:latin typeface="+mj-lt"/>
                <a:cs typeface="Arial" panose="020B0604020202020204" pitchFamily="34" charset="0"/>
              </a:rPr>
              <a:t>2000 </a:t>
            </a:r>
            <a:r>
              <a:rPr lang="es-AR" sz="900" dirty="0" err="1">
                <a:latin typeface="+mj-lt"/>
                <a:cs typeface="Arial" panose="020B0604020202020204" pitchFamily="34" charset="0"/>
              </a:rPr>
              <a:t>to</a:t>
            </a:r>
            <a:r>
              <a:rPr lang="es-AR" sz="900" dirty="0">
                <a:latin typeface="+mj-lt"/>
                <a:cs typeface="Arial" panose="020B0604020202020204" pitchFamily="34" charset="0"/>
              </a:rPr>
              <a:t> 2017</a:t>
            </a:r>
          </a:p>
        </p:txBody>
      </p:sp>
      <p:pic>
        <p:nvPicPr>
          <p:cNvPr id="45" name="Picture 2" descr="https://upload.wikimedia.org/wikipedia/commons/thumb/e/e5/NASA_logo.svg/200px-NASA_logo.svg.png">
            <a:extLst>
              <a:ext uri="{FF2B5EF4-FFF2-40B4-BE49-F238E27FC236}">
                <a16:creationId xmlns:a16="http://schemas.microsoft.com/office/drawing/2014/main" id="{D516D8C3-D80F-4F6B-A628-2E8456C1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34" y="1188207"/>
            <a:ext cx="26024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upload.wikimedia.org/wikipedia/commons/thumb/e/e5/NASA_logo.svg/200px-NASA_logo.svg.png">
            <a:extLst>
              <a:ext uri="{FF2B5EF4-FFF2-40B4-BE49-F238E27FC236}">
                <a16:creationId xmlns:a16="http://schemas.microsoft.com/office/drawing/2014/main" id="{854FA29E-80EE-48D5-83F3-78B173BE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26" y="1175170"/>
            <a:ext cx="26024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6E092DF2-CCD0-4A50-A57F-1EADE1A2D50F}"/>
              </a:ext>
            </a:extLst>
          </p:cNvPr>
          <p:cNvSpPr txBox="1"/>
          <p:nvPr/>
        </p:nvSpPr>
        <p:spPr>
          <a:xfrm rot="16200000">
            <a:off x="10453149" y="1174184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00" dirty="0" err="1">
                <a:latin typeface="+mj-lt"/>
              </a:rPr>
              <a:t>Backup</a:t>
            </a:r>
            <a:endParaRPr lang="es-AR" sz="800" dirty="0">
              <a:latin typeface="+mj-lt"/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9227AE09-F462-4971-9AA6-E34815451056}"/>
              </a:ext>
            </a:extLst>
          </p:cNvPr>
          <p:cNvSpPr/>
          <p:nvPr/>
        </p:nvSpPr>
        <p:spPr>
          <a:xfrm>
            <a:off x="213244" y="917012"/>
            <a:ext cx="5697147" cy="25701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24136DA-AFDF-4942-B4D1-A4C7D81EF60B}"/>
              </a:ext>
            </a:extLst>
          </p:cNvPr>
          <p:cNvSpPr txBox="1"/>
          <p:nvPr/>
        </p:nvSpPr>
        <p:spPr>
          <a:xfrm>
            <a:off x="376017" y="1019206"/>
            <a:ext cx="4786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Sensor: Modis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>
                <a:latin typeface="+mj-lt"/>
              </a:rPr>
              <a:t>S</a:t>
            </a:r>
            <a:r>
              <a:rPr lang="en-US" sz="1600" dirty="0" err="1">
                <a:latin typeface="+mj-lt"/>
              </a:rPr>
              <a:t>atelite</a:t>
            </a:r>
            <a:r>
              <a:rPr lang="en-US" sz="1600" dirty="0">
                <a:latin typeface="+mj-lt"/>
              </a:rPr>
              <a:t>: Terra/Aqua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600" dirty="0">
                <a:latin typeface="+mj-lt"/>
              </a:rPr>
              <a:t>A</a:t>
            </a:r>
            <a:r>
              <a:rPr lang="en-US" sz="1600" dirty="0" err="1">
                <a:latin typeface="+mj-lt"/>
              </a:rPr>
              <a:t>cceso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libre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Resolución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espacial</a:t>
            </a:r>
            <a:r>
              <a:rPr lang="en-US" sz="1600" dirty="0">
                <a:latin typeface="+mj-lt"/>
              </a:rPr>
              <a:t>: </a:t>
            </a:r>
            <a:r>
              <a:rPr lang="en-US" sz="1600" b="1" dirty="0">
                <a:latin typeface="+mj-lt"/>
              </a:rPr>
              <a:t>250 metros </a:t>
            </a:r>
            <a:r>
              <a:rPr lang="en-US" sz="1600" dirty="0">
                <a:latin typeface="+mj-lt"/>
              </a:rPr>
              <a:t>(6.25 has)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Resolución</a:t>
            </a:r>
            <a:r>
              <a:rPr lang="en-US" sz="1600" dirty="0">
                <a:latin typeface="+mj-lt"/>
              </a:rPr>
              <a:t> temporal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latin typeface="+mj-lt"/>
                <a:sym typeface="Wingdings" panose="05000000000000000000" pitchFamily="2" charset="2"/>
              </a:rPr>
              <a:t>compuesto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b="1" dirty="0">
                <a:latin typeface="+mj-lt"/>
                <a:sym typeface="Wingdings" panose="05000000000000000000" pitchFamily="2" charset="2"/>
              </a:rPr>
              <a:t>16 </a:t>
            </a:r>
            <a:r>
              <a:rPr lang="en-US" sz="1600" b="1" dirty="0" err="1">
                <a:latin typeface="+mj-lt"/>
                <a:sym typeface="Wingdings" panose="05000000000000000000" pitchFamily="2" charset="2"/>
              </a:rPr>
              <a:t>días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funcionamiento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desde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2000 al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Bandas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integradas</a:t>
            </a:r>
            <a:r>
              <a:rPr lang="en-US" sz="1600" dirty="0">
                <a:latin typeface="+mj-lt"/>
              </a:rPr>
              <a:t>: </a:t>
            </a:r>
            <a:r>
              <a:rPr lang="en-US" sz="1600" b="1" dirty="0">
                <a:latin typeface="+mj-lt"/>
              </a:rPr>
              <a:t>Indices de </a:t>
            </a:r>
            <a:r>
              <a:rPr lang="en-US" sz="1600" b="1" dirty="0" err="1">
                <a:latin typeface="+mj-lt"/>
              </a:rPr>
              <a:t>vegetación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y </a:t>
            </a:r>
            <a:r>
              <a:rPr lang="en-US" sz="1600" b="1" dirty="0" err="1">
                <a:latin typeface="+mj-lt"/>
              </a:rPr>
              <a:t>calidad</a:t>
            </a:r>
            <a:endParaRPr lang="en-US" sz="1600" b="1" dirty="0">
              <a:latin typeface="+mj-lt"/>
            </a:endParaRPr>
          </a:p>
        </p:txBody>
      </p:sp>
      <p:pic>
        <p:nvPicPr>
          <p:cNvPr id="50" name="Picture 2" descr="Resultado de imagen para NASA logo png">
            <a:extLst>
              <a:ext uri="{FF2B5EF4-FFF2-40B4-BE49-F238E27FC236}">
                <a16:creationId xmlns:a16="http://schemas.microsoft.com/office/drawing/2014/main" id="{C0345547-45EF-4CAD-861D-0DA84322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28" y="973765"/>
            <a:ext cx="1052306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E27557A-C541-4FF0-B3E3-58E0A0D06A31}"/>
              </a:ext>
            </a:extLst>
          </p:cNvPr>
          <p:cNvSpPr/>
          <p:nvPr/>
        </p:nvSpPr>
        <p:spPr>
          <a:xfrm>
            <a:off x="6916905" y="5344267"/>
            <a:ext cx="4754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Objetivo</a:t>
            </a:r>
            <a:r>
              <a:rPr lang="en-US" dirty="0"/>
              <a:t>: </a:t>
            </a:r>
            <a:r>
              <a:rPr lang="en-US" dirty="0" err="1"/>
              <a:t>Determinación</a:t>
            </a:r>
            <a:r>
              <a:rPr lang="en-US" dirty="0"/>
              <a:t> del </a:t>
            </a:r>
            <a:r>
              <a:rPr lang="en-US" b="1" dirty="0" err="1"/>
              <a:t>período</a:t>
            </a:r>
            <a:r>
              <a:rPr lang="en-US" b="1" dirty="0"/>
              <a:t> </a:t>
            </a:r>
            <a:r>
              <a:rPr lang="en-US" b="1" dirty="0" err="1"/>
              <a:t>crítico</a:t>
            </a:r>
            <a:r>
              <a:rPr lang="en-US" b="1" dirty="0"/>
              <a:t> </a:t>
            </a:r>
            <a:r>
              <a:rPr lang="en-US" dirty="0"/>
              <a:t>del </a:t>
            </a:r>
            <a:r>
              <a:rPr lang="en-US" dirty="0" err="1"/>
              <a:t>cultivo</a:t>
            </a:r>
            <a:r>
              <a:rPr lang="en-US" dirty="0"/>
              <a:t> y </a:t>
            </a:r>
            <a:r>
              <a:rPr lang="en-US" dirty="0" err="1"/>
              <a:t>medición</a:t>
            </a:r>
            <a:r>
              <a:rPr lang="en-US" dirty="0"/>
              <a:t> de </a:t>
            </a:r>
            <a:r>
              <a:rPr lang="en-US" dirty="0" err="1"/>
              <a:t>índices</a:t>
            </a:r>
            <a:r>
              <a:rPr lang="en-US" dirty="0"/>
              <a:t> de </a:t>
            </a:r>
            <a:r>
              <a:rPr lang="en-US" dirty="0" err="1"/>
              <a:t>vegetación</a:t>
            </a:r>
            <a:r>
              <a:rPr lang="en-US" dirty="0"/>
              <a:t> (EVI) </a:t>
            </a:r>
            <a:r>
              <a:rPr lang="en-US" dirty="0">
                <a:sym typeface="Wingdings" panose="05000000000000000000" pitchFamily="2" charset="2"/>
              </a:rPr>
              <a:t>  </a:t>
            </a:r>
            <a:r>
              <a:rPr lang="en-US" b="1" dirty="0" err="1">
                <a:sym typeface="Wingdings" panose="05000000000000000000" pitchFamily="2" charset="2"/>
              </a:rPr>
              <a:t>Firma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Fenologica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“¿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Cuándo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?”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5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40E8609B-B0A0-438A-BF5E-6692D2647311}"/>
              </a:ext>
            </a:extLst>
          </p:cNvPr>
          <p:cNvGrpSpPr/>
          <p:nvPr/>
        </p:nvGrpSpPr>
        <p:grpSpPr>
          <a:xfrm>
            <a:off x="777351" y="1377856"/>
            <a:ext cx="10401568" cy="4999039"/>
            <a:chOff x="973839" y="1037493"/>
            <a:chExt cx="10401568" cy="499903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C7C99E2-E92B-45D1-B279-18347C06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497" y="1037493"/>
              <a:ext cx="2512678" cy="1662113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00E4635-08D7-4AD7-983A-C0687501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8061" y="1048440"/>
              <a:ext cx="7815083" cy="16524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C6E4077-48CE-43A2-A5CC-ECD5685BE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839" y="2699606"/>
              <a:ext cx="2518336" cy="16632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BB2762A-F582-45FF-B728-3EB847982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0222" y="2709319"/>
              <a:ext cx="7865185" cy="16524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18DE386-1940-4CF9-A162-879468A5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840" y="4371432"/>
              <a:ext cx="2506009" cy="16524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69C0273-D0DD-4848-A808-09DEED949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2271" y="4384132"/>
              <a:ext cx="7809208" cy="1652400"/>
            </a:xfrm>
            <a:prstGeom prst="rect">
              <a:avLst/>
            </a:prstGeom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1029907-B6D2-41ED-A98C-5DE53316C62F}"/>
              </a:ext>
            </a:extLst>
          </p:cNvPr>
          <p:cNvSpPr/>
          <p:nvPr/>
        </p:nvSpPr>
        <p:spPr>
          <a:xfrm>
            <a:off x="5731872" y="1388802"/>
            <a:ext cx="220980" cy="1184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0E783A-815C-4BB1-8AEA-FCCF479F7B56}"/>
              </a:ext>
            </a:extLst>
          </p:cNvPr>
          <p:cNvSpPr/>
          <p:nvPr/>
        </p:nvSpPr>
        <p:spPr>
          <a:xfrm>
            <a:off x="8292192" y="3050916"/>
            <a:ext cx="342900" cy="1184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8ED8372-68D8-4929-AFEC-EB7C20D5BD40}"/>
              </a:ext>
            </a:extLst>
          </p:cNvPr>
          <p:cNvSpPr/>
          <p:nvPr/>
        </p:nvSpPr>
        <p:spPr>
          <a:xfrm>
            <a:off x="3736883" y="4724495"/>
            <a:ext cx="3515879" cy="1184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EF49462-6D90-4656-B683-4649820CF718}"/>
              </a:ext>
            </a:extLst>
          </p:cNvPr>
          <p:cNvSpPr txBox="1"/>
          <p:nvPr/>
        </p:nvSpPr>
        <p:spPr>
          <a:xfrm>
            <a:off x="4266588" y="6478832"/>
            <a:ext cx="4368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Año</a:t>
            </a:r>
            <a:r>
              <a:rPr lang="en-US" sz="1600" dirty="0">
                <a:latin typeface="+mj-lt"/>
              </a:rPr>
              <a:t> 2000 a la </a:t>
            </a:r>
            <a:r>
              <a:rPr lang="en-US" sz="1600" dirty="0" err="1">
                <a:latin typeface="+mj-lt"/>
              </a:rPr>
              <a:t>actualidad</a:t>
            </a:r>
            <a:r>
              <a:rPr lang="en-US" sz="1600" dirty="0">
                <a:latin typeface="+mj-lt"/>
              </a:rPr>
              <a:t> (17 </a:t>
            </a:r>
            <a:r>
              <a:rPr lang="en-US" sz="1600" dirty="0" err="1">
                <a:latin typeface="+mj-lt"/>
              </a:rPr>
              <a:t>años</a:t>
            </a:r>
            <a:r>
              <a:rPr lang="en-US" sz="1600" dirty="0">
                <a:latin typeface="+mj-lt"/>
              </a:rPr>
              <a:t> de </a:t>
            </a:r>
            <a:r>
              <a:rPr lang="en-US" sz="1600" dirty="0" err="1">
                <a:latin typeface="+mj-lt"/>
              </a:rPr>
              <a:t>historia</a:t>
            </a:r>
            <a:r>
              <a:rPr lang="en-US" sz="1600" dirty="0">
                <a:latin typeface="+mj-lt"/>
              </a:rPr>
              <a:t>)</a:t>
            </a:r>
            <a:endParaRPr lang="es-AR" sz="1600" dirty="0">
              <a:latin typeface="+mj-lt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9A61D8F-7ED1-445B-96B7-BDEBA6F5994A}"/>
              </a:ext>
            </a:extLst>
          </p:cNvPr>
          <p:cNvSpPr/>
          <p:nvPr/>
        </p:nvSpPr>
        <p:spPr>
          <a:xfrm>
            <a:off x="516835" y="688157"/>
            <a:ext cx="10522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+mj-lt"/>
              </a:rPr>
              <a:t>Desarrollamos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Technicals</a:t>
            </a:r>
            <a:r>
              <a:rPr lang="en-US" sz="1600" dirty="0">
                <a:latin typeface="+mj-lt"/>
              </a:rPr>
              <a:t> para interpreter el </a:t>
            </a:r>
            <a:r>
              <a:rPr lang="en-US" sz="1600" dirty="0" err="1">
                <a:latin typeface="+mj-lt"/>
              </a:rPr>
              <a:t>crecimiento</a:t>
            </a:r>
            <a:r>
              <a:rPr lang="en-US" sz="1600" dirty="0">
                <a:latin typeface="+mj-lt"/>
              </a:rPr>
              <a:t> de las </a:t>
            </a:r>
            <a:r>
              <a:rPr lang="en-US" sz="1600" dirty="0" err="1">
                <a:latin typeface="+mj-lt"/>
              </a:rPr>
              <a:t>plantas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partir</a:t>
            </a:r>
            <a:r>
              <a:rPr lang="en-US" sz="1600" dirty="0">
                <a:latin typeface="+mj-lt"/>
              </a:rPr>
              <a:t> de la </a:t>
            </a:r>
            <a:r>
              <a:rPr lang="en-US" sz="1600" dirty="0" err="1">
                <a:latin typeface="+mj-lt"/>
              </a:rPr>
              <a:t>información</a:t>
            </a:r>
            <a:r>
              <a:rPr lang="en-US" sz="1600" dirty="0">
                <a:latin typeface="+mj-lt"/>
              </a:rPr>
              <a:t> que proven </a:t>
            </a:r>
            <a:r>
              <a:rPr lang="en-US" sz="1600" dirty="0" err="1">
                <a:latin typeface="+mj-lt"/>
              </a:rPr>
              <a:t>los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satelties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s-AR" sz="1600" b="1" dirty="0">
                <a:latin typeface="+mj-lt"/>
                <a:sym typeface="Wingdings" panose="05000000000000000000" pitchFamily="2" charset="2"/>
              </a:rPr>
              <a:t>Patrones fenológicos</a:t>
            </a:r>
            <a:endParaRPr lang="en-US" sz="1600" b="1" dirty="0">
              <a:latin typeface="+mj-lt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CC14900-22C1-4920-834A-50781743B860}"/>
              </a:ext>
            </a:extLst>
          </p:cNvPr>
          <p:cNvSpPr txBox="1">
            <a:spLocks/>
          </p:cNvSpPr>
          <p:nvPr/>
        </p:nvSpPr>
        <p:spPr>
          <a:xfrm>
            <a:off x="637953" y="180753"/>
            <a:ext cx="8925296" cy="566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Dosis" panose="02010503020202060003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+mj-lt"/>
              </a:rPr>
              <a:t>Firma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fenológica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“¿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Cuando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?”</a:t>
            </a:r>
            <a:r>
              <a:rPr lang="en-US" sz="2400" dirty="0">
                <a:latin typeface="+mj-lt"/>
              </a:rPr>
              <a:t> </a:t>
            </a:r>
            <a:endParaRPr lang="es-A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7667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0">
          <a:solidFill>
            <a:schemeClr val="accent4"/>
          </a:solidFill>
          <a:headEnd type="oval" w="sm" len="sm"/>
          <a:tailEnd type="triangle" w="med" len="sm"/>
        </a:ln>
      </a:spPr>
      <a:bodyPr rtlCol="0" anchor="ctr"/>
      <a:lstStyle>
        <a:defPPr algn="ctr">
          <a:defRPr dirty="0">
            <a:latin typeface="Dosis" panose="02010503020202060003" pitchFamily="50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Landscape_Template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5420</TotalTime>
  <Words>2164</Words>
  <Application>Microsoft Office PowerPoint</Application>
  <PresentationFormat>Panorámica</PresentationFormat>
  <Paragraphs>326</Paragraphs>
  <Slides>25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Dosis</vt:lpstr>
      <vt:lpstr>Lato</vt:lpstr>
      <vt:lpstr>Wingdings</vt:lpstr>
      <vt:lpstr>Office Theme</vt:lpstr>
      <vt:lpstr>7_Landscape_Template</vt:lpstr>
      <vt:lpstr>Image</vt:lpstr>
      <vt:lpstr> </vt:lpstr>
      <vt:lpstr>Contexto Demografico: Aumento de la demanda de alimentos</vt:lpstr>
      <vt:lpstr>Contexto Climatico: Aumento de la impredecibilidad climática</vt:lpstr>
      <vt:lpstr>El problema: Como invertir en un contexto de inestabilidad climática?</vt:lpstr>
      <vt:lpstr>La Solución, Satélites + Big Data + Machine Learning</vt:lpstr>
      <vt:lpstr>Que información satelital usamos?  Big Data</vt:lpstr>
      <vt:lpstr>Big Data + Machine Learning</vt:lpstr>
      <vt:lpstr>Indice Sequía  Datos Satelitales</vt:lpstr>
      <vt:lpstr>Presentación de PowerPoint</vt:lpstr>
      <vt:lpstr>Presentación de PowerPoint</vt:lpstr>
      <vt:lpstr>Presentación de PowerPoint</vt:lpstr>
      <vt:lpstr>Donde se hacen las lecturas?  En las áreas sembradas con cultivos</vt:lpstr>
      <vt:lpstr>Firma Espectral,“¿Donde?”  Validación de resultados</vt:lpstr>
      <vt:lpstr>Index Sequía Validación con datos de campo</vt:lpstr>
      <vt:lpstr>Index Sequía Validación con datos de rindes oficiales</vt:lpstr>
      <vt:lpstr>Index Sequía Validación con datos de rindes oficiales</vt:lpstr>
      <vt:lpstr>Indice Inundación  Datos Satelitales</vt:lpstr>
      <vt:lpstr>Indice Inundación  Validación</vt:lpstr>
      <vt:lpstr>Como configuramos los índices en un producto comercial?</vt:lpstr>
      <vt:lpstr>Como configuramos los índices en un producto comercial?</vt:lpstr>
      <vt:lpstr>Como configuramos los índices en un producto comercial?</vt:lpstr>
      <vt:lpstr>Como configuramos los índices en un producto comercial?</vt:lpstr>
      <vt:lpstr>Indice Sequía &amp; Inundación</vt:lpstr>
      <vt:lpstr>Repercusiones en el mundo Ag-Tech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S4 Agtech</dc:title>
  <dc:creator>Carlos Hirsch</dc:creator>
  <cp:lastModifiedBy>Mariano J. Tamburrino</cp:lastModifiedBy>
  <cp:revision>492</cp:revision>
  <cp:lastPrinted>2017-04-25T16:07:32Z</cp:lastPrinted>
  <dcterms:created xsi:type="dcterms:W3CDTF">2016-11-27T21:10:19Z</dcterms:created>
  <dcterms:modified xsi:type="dcterms:W3CDTF">2017-11-02T11:49:50Z</dcterms:modified>
</cp:coreProperties>
</file>