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91" r:id="rId5"/>
    <p:sldId id="445" r:id="rId6"/>
    <p:sldId id="415" r:id="rId7"/>
    <p:sldId id="452" r:id="rId8"/>
    <p:sldId id="453" r:id="rId9"/>
    <p:sldId id="454" r:id="rId10"/>
    <p:sldId id="458" r:id="rId11"/>
    <p:sldId id="459" r:id="rId12"/>
    <p:sldId id="460" r:id="rId13"/>
    <p:sldId id="426" r:id="rId14"/>
    <p:sldId id="463" r:id="rId15"/>
    <p:sldId id="456" r:id="rId16"/>
    <p:sldId id="464" r:id="rId17"/>
    <p:sldId id="466" r:id="rId18"/>
    <p:sldId id="468" r:id="rId19"/>
    <p:sldId id="472" r:id="rId20"/>
    <p:sldId id="455" r:id="rId21"/>
    <p:sldId id="475" r:id="rId22"/>
    <p:sldId id="444" r:id="rId23"/>
    <p:sldId id="479" r:id="rId24"/>
    <p:sldId id="397" r:id="rId25"/>
    <p:sldId id="467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222"/>
    <a:srgbClr val="FFE77C"/>
    <a:srgbClr val="EC5C1C"/>
    <a:srgbClr val="FF66CC"/>
    <a:srgbClr val="003E7A"/>
    <a:srgbClr val="FCC183"/>
    <a:srgbClr val="DE612A"/>
    <a:srgbClr val="002142"/>
    <a:srgbClr val="E8800E"/>
    <a:srgbClr val="1E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2" autoAdjust="0"/>
    <p:restoredTop sz="96830" autoAdjust="0"/>
  </p:normalViewPr>
  <p:slideViewPr>
    <p:cSldViewPr snapToGrid="0" snapToObjects="1">
      <p:cViewPr>
        <p:scale>
          <a:sx n="80" d="100"/>
          <a:sy n="80" d="100"/>
        </p:scale>
        <p:origin x="-1084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fld id="{46F57257-9A45-BA4D-9897-6902AE235860}" type="datetimeFigureOut">
              <a:rPr lang="en-US"/>
              <a:pPr algn="l" rtl="0"/>
              <a:t>11/2/2017</a:t>
            </a:fld>
            <a:endParaRPr lang="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l" rtl="0"/>
            <a:r>
              <a:rPr lang="es" b="0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  <a:p>
            <a:pPr lvl="3" algn="l" rtl="0"/>
            <a:r>
              <a:rPr lang="es" b="0" i="0" u="none" baseline="0"/>
              <a:t>Cuarto nivel</a:t>
            </a:r>
          </a:p>
          <a:p>
            <a:pPr lvl="4" algn="l" rtl="0"/>
            <a:r>
              <a:rPr lang="es" b="0" i="0" u="none" baseline="0"/>
              <a:t>Quinto nivel</a:t>
            </a:r>
            <a:endParaRPr lang="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fld id="{4DBBED10-9581-5E48-AE7B-8EFB75AD80F3}" type="slidenum">
              <a:rPr/>
              <a:pPr algn="l" rtl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225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27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es-ES"/>
              <a:pPr algn="l" rtl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26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/>
              <a:pPr algn="l" rtl="0"/>
              <a:t>21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91341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es-ES"/>
              <a:pPr algn="l"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26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es-ES"/>
              <a:pPr algn="l"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26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es-ES"/>
              <a:pPr algn="l"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26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tr-TR" smtClean="0"/>
              <a:pPr algn="l" rtl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es-ES"/>
              <a:pPr algn="l" rtl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26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DBBED10-9581-5E48-AE7B-8EFB75AD80F3}" type="slidenum">
              <a:rPr lang="es-ES"/>
              <a:pPr algn="l" rtl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2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589545" y="3717039"/>
            <a:ext cx="5522446" cy="260578"/>
          </a:xfrm>
          <a:ln>
            <a:noFill/>
          </a:ln>
        </p:spPr>
        <p:txBody>
          <a:bodyPr>
            <a:noAutofit/>
          </a:bodyPr>
          <a:lstStyle>
            <a:lvl1pPr algn="l">
              <a:defRPr sz="18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l" rtl="0"/>
            <a:r>
              <a:rPr lang="es" b="1" i="0" u="none" baseline="0"/>
              <a:t>HACER CLIC PARA EDITAR EL ESTILO DE TÍTULO MAESTRO</a:t>
            </a:r>
            <a:endParaRPr lang="es" noProof="0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9545" y="3977616"/>
            <a:ext cx="5522446" cy="621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rtl="0"/>
            <a:r>
              <a:rPr lang="es" b="0" i="0" u="none" baseline="0"/>
              <a:t>Haga clic para editar el Estilo de subtítulo maestro</a:t>
            </a:r>
            <a:r>
              <a:rPr lang="es"/>
              <a:t/>
            </a:r>
            <a:br>
              <a:rPr lang="es"/>
            </a:br>
            <a:r>
              <a:rPr lang="es" b="0" i="0" u="none" baseline="0"/>
              <a:t>2015 | 15 de Julio</a:t>
            </a:r>
            <a:endParaRPr lang="es" noProof="0" dirty="0"/>
          </a:p>
        </p:txBody>
      </p:sp>
      <p:sp>
        <p:nvSpPr>
          <p:cNvPr id="34" name="19 Rectángulo"/>
          <p:cNvSpPr/>
          <p:nvPr userDrawn="1"/>
        </p:nvSpPr>
        <p:spPr>
          <a:xfrm>
            <a:off x="5167741" y="107148"/>
            <a:ext cx="3888500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 rtl="0"/>
            <a:r>
              <a:rPr lang="es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Consultoría </a:t>
            </a:r>
            <a:r>
              <a:rPr lang="es" sz="1400" b="0" i="0" u="none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Digital | Outsourcing </a:t>
            </a:r>
            <a:r>
              <a:rPr lang="es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Tecnología</a:t>
            </a:r>
            <a:endParaRPr lang="es" sz="14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14 Rectángulo"/>
          <p:cNvSpPr/>
          <p:nvPr userDrawn="1"/>
        </p:nvSpPr>
        <p:spPr>
          <a:xfrm>
            <a:off x="5214942" y="4865704"/>
            <a:ext cx="3929090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s" sz="800" b="0" i="1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Confidencial:</a:t>
            </a:r>
            <a:r>
              <a:rPr lang="es" sz="8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" sz="800" b="0" i="1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reproducir sin el previo permiso de </a:t>
            </a:r>
            <a:r>
              <a:rPr lang="es" sz="800" b="0" i="1" u="none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NEORIS</a:t>
            </a:r>
            <a:r>
              <a:rPr lang="es" sz="700" b="0" i="1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" sz="700" i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rot="5400000">
            <a:off x="1034256" y="4098171"/>
            <a:ext cx="803678" cy="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615684"/>
            <a:ext cx="9144000" cy="2873176"/>
          </a:xfrm>
          <a:prstGeom prst="rect">
            <a:avLst/>
          </a:prstGeom>
          <a:solidFill>
            <a:srgbClr val="28292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02521" y="3696894"/>
            <a:ext cx="1366837" cy="902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/>
            </a:lvl1pPr>
          </a:lstStyle>
          <a:p>
            <a:pPr algn="l" rtl="0"/>
            <a:r>
              <a:rPr lang="es" b="0" i="0" u="none" baseline="0"/>
              <a:t>Logotipo del Cliente (opcional)</a:t>
            </a:r>
            <a:endParaRPr lang="e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74645" y="3730930"/>
            <a:ext cx="1104555" cy="729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/>
            </a:lvl1pPr>
          </a:lstStyle>
          <a:p>
            <a:pPr algn="l" rtl="0"/>
            <a:r>
              <a:rPr lang="es" b="0" i="0" u="none" baseline="0"/>
              <a:t>Ícono (opcional)</a:t>
            </a:r>
            <a:endParaRPr lang="es" dirty="0"/>
          </a:p>
        </p:txBody>
      </p:sp>
      <p:pic>
        <p:nvPicPr>
          <p:cNvPr id="14" name="Picture 13" descr="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2" y="143422"/>
            <a:ext cx="1236607" cy="354793"/>
          </a:xfrm>
          <a:prstGeom prst="rect">
            <a:avLst/>
          </a:prstGeom>
        </p:spPr>
      </p:pic>
      <p:sp>
        <p:nvSpPr>
          <p:cNvPr id="15" name="22 Rectángulo"/>
          <p:cNvSpPr/>
          <p:nvPr userDrawn="1"/>
        </p:nvSpPr>
        <p:spPr>
          <a:xfrm>
            <a:off x="214313" y="4855468"/>
            <a:ext cx="4710112" cy="2539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Europa</a:t>
            </a:r>
            <a:r>
              <a:rPr lang="en-US" sz="1050" b="1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América</a:t>
            </a:r>
            <a:r>
              <a:rPr lang="en-US" sz="1050" b="1" baseline="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Latina 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Medio</a:t>
            </a:r>
            <a:r>
              <a:rPr lang="en-US" sz="1050" b="1" baseline="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50" b="1" baseline="0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Oriente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África</a:t>
            </a:r>
            <a:r>
              <a:rPr lang="en-US" sz="1050" b="1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 Asia</a:t>
            </a:r>
            <a:endParaRPr lang="en-US" sz="105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5942"/>
            <a:ext cx="9158400" cy="45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94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5" y="1"/>
            <a:ext cx="8229600" cy="575072"/>
          </a:xfrm>
        </p:spPr>
        <p:txBody>
          <a:bodyPr/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-587" y="575071"/>
            <a:ext cx="9144587" cy="327642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" dirty="0" smtClean="0"/>
          </a:p>
          <a:p>
            <a:endParaRPr lang="es" dirty="0" smtClean="0"/>
          </a:p>
          <a:p>
            <a:endParaRPr lang="es" dirty="0" smtClean="0"/>
          </a:p>
          <a:p>
            <a:endParaRPr lang="es" dirty="0"/>
          </a:p>
        </p:txBody>
      </p:sp>
      <p:sp>
        <p:nvSpPr>
          <p:cNvPr id="10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163669" y="4131608"/>
            <a:ext cx="8707202" cy="498345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DE612A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/>
              <a:t>Contenido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1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587" y="0"/>
            <a:ext cx="9144587" cy="51435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" dirty="0" smtClean="0"/>
          </a:p>
          <a:p>
            <a:endParaRPr lang="es" dirty="0" smtClean="0"/>
          </a:p>
          <a:p>
            <a:endParaRPr lang="es" dirty="0" smtClean="0"/>
          </a:p>
          <a:p>
            <a:endParaRPr lang="es" dirty="0"/>
          </a:p>
        </p:txBody>
      </p:sp>
      <p:sp>
        <p:nvSpPr>
          <p:cNvPr id="8" name="14 Rectángulo"/>
          <p:cNvSpPr/>
          <p:nvPr userDrawn="1"/>
        </p:nvSpPr>
        <p:spPr>
          <a:xfrm>
            <a:off x="5214942" y="4929204"/>
            <a:ext cx="3929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sz="800" b="0" i="1" u="none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Confidencial:</a:t>
            </a:r>
            <a:r>
              <a:rPr lang="es" sz="800" b="0" i="0" u="none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" sz="800" b="0" i="1" u="none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 reproducir sin el previo permiso de NEORIOS</a:t>
            </a:r>
            <a:r>
              <a:rPr lang="es" sz="700" b="0" i="1" u="none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" sz="7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195" y="1"/>
            <a:ext cx="8229600" cy="5750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rtl="0"/>
            <a:r>
              <a:rPr lang="es" b="0" i="0" u="none" baseline="0"/>
              <a:t>Hacer clic para editar el Estilo de título maestro</a:t>
            </a:r>
            <a:endParaRPr lang="es" dirty="0"/>
          </a:p>
        </p:txBody>
      </p:sp>
      <p:pic>
        <p:nvPicPr>
          <p:cNvPr id="10" name="Picture 9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pic>
        <p:nvPicPr>
          <p:cNvPr id="12" name="Picture 11" descr="color-bar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V="1">
            <a:off x="1162062" y="4851151"/>
            <a:ext cx="7985157" cy="457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587" y="575071"/>
            <a:ext cx="9144587" cy="456843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" dirty="0" smtClean="0"/>
          </a:p>
          <a:p>
            <a:endParaRPr lang="es" dirty="0" smtClean="0"/>
          </a:p>
          <a:p>
            <a:endParaRPr lang="es" dirty="0" smtClean="0"/>
          </a:p>
          <a:p>
            <a:endParaRPr lang="es" dirty="0"/>
          </a:p>
        </p:txBody>
      </p:sp>
      <p:sp>
        <p:nvSpPr>
          <p:cNvPr id="8" name="14 Rectángulo"/>
          <p:cNvSpPr/>
          <p:nvPr userDrawn="1"/>
        </p:nvSpPr>
        <p:spPr>
          <a:xfrm>
            <a:off x="5214942" y="4929204"/>
            <a:ext cx="3929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sz="800" b="0" i="1" u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Confidencial:</a:t>
            </a:r>
            <a:r>
              <a:rPr lang="es" sz="800" b="0" i="0" u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" sz="800" b="0" i="1" u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 reproducir sin el previo permiso de NEORIOS</a:t>
            </a:r>
            <a:r>
              <a:rPr lang="es" sz="700" b="0" i="1" u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" sz="7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2" y="575072"/>
            <a:ext cx="9144000" cy="119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195" y="1"/>
            <a:ext cx="8229600" cy="575072"/>
          </a:xfrm>
        </p:spPr>
        <p:txBody>
          <a:bodyPr/>
          <a:lstStyle>
            <a:lvl1pPr>
              <a:defRPr>
                <a:solidFill>
                  <a:srgbClr val="DE612A"/>
                </a:solidFill>
              </a:defRPr>
            </a:lvl1pPr>
          </a:lstStyle>
          <a:p>
            <a:pPr algn="l" rtl="0"/>
            <a:r>
              <a:rPr lang="es" b="0" i="0" u="none" baseline="0"/>
              <a:t>Hacer clic para editar el Estilo de título maestro</a:t>
            </a:r>
            <a:endParaRPr lang="es" dirty="0"/>
          </a:p>
        </p:txBody>
      </p:sp>
      <p:pic>
        <p:nvPicPr>
          <p:cNvPr id="10" name="Picture 9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pic>
        <p:nvPicPr>
          <p:cNvPr id="12" name="Picture 11" descr="color-bar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V="1">
            <a:off x="1162062" y="4851151"/>
            <a:ext cx="7985157" cy="457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48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61100" y="1200151"/>
            <a:ext cx="1106772" cy="3394472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 algn="l" rtl="0"/>
            <a:r>
              <a:rPr lang="es" b="0" i="0" u="none" baseline="0"/>
              <a:t>Contenido del Encabezado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284281" y="1200151"/>
            <a:ext cx="7039037" cy="33944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algn="l" rtl="0"/>
            <a:r>
              <a:rPr lang="es" b="0" i="0" u="none" baseline="0"/>
              <a:t>Insertar Gráfica</a:t>
            </a:r>
            <a:endParaRPr lang="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9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3587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8E5A52A5-8739-5D42-A567-B8C14D376E13}" type="slidenum">
              <a:rPr/>
              <a:pPr algn="l" rtl="0"/>
              <a:t>‹#›</a:t>
            </a:fld>
            <a:endParaRPr lang="e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32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4" name="Picture 13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-32" y="0"/>
            <a:ext cx="9144000" cy="5143500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buNone/>
              <a:defRPr sz="54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MX" noProof="0" dirty="0" smtClean="0"/>
              <a:t>Título de la Sección</a:t>
            </a:r>
            <a:endParaRPr lang="es-MX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366" y="3183467"/>
            <a:ext cx="5640384" cy="880533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MX" noProof="0" smtClean="0"/>
              <a:t>Descripción de la Sección</a:t>
            </a:r>
            <a:endParaRPr lang="es-MX" noProof="0"/>
          </a:p>
        </p:txBody>
      </p:sp>
      <p:pic>
        <p:nvPicPr>
          <p:cNvPr id="8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5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3587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8E5A52A5-8739-5D42-A567-B8C14D376E13}" type="slidenum">
              <a:rPr/>
              <a:pPr algn="l" rtl="0"/>
              <a:t>‹#›</a:t>
            </a:fld>
            <a:endParaRPr lang="e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32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4" name="Picture 13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-32" y="0"/>
            <a:ext cx="9144000" cy="5143500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buNone/>
              <a:defRPr sz="54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MX" noProof="0" dirty="0" smtClean="0"/>
              <a:t>Título de la Sección</a:t>
            </a:r>
            <a:endParaRPr lang="es-MX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366" y="3183467"/>
            <a:ext cx="5640384" cy="880533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MX" noProof="0" smtClean="0"/>
              <a:t>Descripción de la Sección</a:t>
            </a:r>
            <a:endParaRPr lang="es-MX" noProof="0"/>
          </a:p>
        </p:txBody>
      </p:sp>
      <p:pic>
        <p:nvPicPr>
          <p:cNvPr id="8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5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3587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8E5A52A5-8739-5D42-A567-B8C14D376E13}" type="slidenum">
              <a:rPr/>
              <a:pPr algn="l" rtl="0"/>
              <a:t>‹#›</a:t>
            </a:fld>
            <a:endParaRPr lang="e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32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4" name="Picture 13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-32" y="0"/>
            <a:ext cx="9144000" cy="5143500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buNone/>
              <a:defRPr sz="54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MX" noProof="0" dirty="0" smtClean="0"/>
              <a:t>Título de la Sección</a:t>
            </a:r>
            <a:endParaRPr lang="es-MX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366" y="3183467"/>
            <a:ext cx="5640384" cy="880533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MX" noProof="0" smtClean="0"/>
              <a:t>Descripción de la Sección</a:t>
            </a:r>
            <a:endParaRPr lang="es-MX" noProof="0"/>
          </a:p>
        </p:txBody>
      </p:sp>
      <p:pic>
        <p:nvPicPr>
          <p:cNvPr id="8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5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3587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8E5A52A5-8739-5D42-A567-B8C14D376E13}" type="slidenum">
              <a:rPr/>
              <a:pPr algn="l" rtl="0"/>
              <a:t>‹#›</a:t>
            </a:fld>
            <a:endParaRPr lang="e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32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4" name="Picture 13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-32" y="0"/>
            <a:ext cx="9144000" cy="5143500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buNone/>
              <a:defRPr sz="54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MX" noProof="0" dirty="0" smtClean="0"/>
              <a:t>Título de la Sección</a:t>
            </a:r>
            <a:endParaRPr lang="es-MX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366" y="3183467"/>
            <a:ext cx="5640384" cy="880533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MX" noProof="0" smtClean="0"/>
              <a:t>Descripción de la Sección</a:t>
            </a:r>
            <a:endParaRPr lang="es-MX" noProof="0"/>
          </a:p>
        </p:txBody>
      </p:sp>
      <p:pic>
        <p:nvPicPr>
          <p:cNvPr id="8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5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3587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8E5A52A5-8739-5D42-A567-B8C14D376E13}" type="slidenum">
              <a:rPr/>
              <a:pPr algn="l" rtl="0"/>
              <a:t>‹#›</a:t>
            </a:fld>
            <a:endParaRPr lang="e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3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4" name="Picture 13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-32" y="0"/>
            <a:ext cx="9144000" cy="5143500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buNone/>
              <a:defRPr sz="54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MX" noProof="0" dirty="0" smtClean="0"/>
              <a:t>Título de la Sección</a:t>
            </a:r>
            <a:endParaRPr lang="es-MX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366" y="3183467"/>
            <a:ext cx="5640384" cy="880533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MX" noProof="0" smtClean="0"/>
              <a:t>Descripción de la Sección</a:t>
            </a:r>
            <a:endParaRPr lang="es-MX" noProof="0"/>
          </a:p>
        </p:txBody>
      </p:sp>
      <p:pic>
        <p:nvPicPr>
          <p:cNvPr id="8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50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3587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8E5A52A5-8739-5D42-A567-B8C14D376E13}" type="slidenum">
              <a:rPr/>
              <a:pPr algn="l" rtl="0"/>
              <a:t>‹#›</a:t>
            </a:fld>
            <a:endParaRPr lang="e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32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4" name="Picture 13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-32" y="0"/>
            <a:ext cx="9144000" cy="5143500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buNone/>
              <a:defRPr sz="54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MX" noProof="0" dirty="0" smtClean="0"/>
              <a:t>Título de la Sección</a:t>
            </a:r>
            <a:endParaRPr lang="es-MX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84366" y="3183467"/>
            <a:ext cx="5640384" cy="880533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s-MX" noProof="0" smtClean="0"/>
              <a:t>Descripción de la Sección</a:t>
            </a:r>
            <a:endParaRPr lang="es-MX" noProof="0"/>
          </a:p>
        </p:txBody>
      </p:sp>
      <p:pic>
        <p:nvPicPr>
          <p:cNvPr id="8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5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77450" y="3717039"/>
            <a:ext cx="5522446" cy="260578"/>
          </a:xfrm>
          <a:ln>
            <a:noFill/>
          </a:ln>
        </p:spPr>
        <p:txBody>
          <a:bodyPr>
            <a:noAutofit/>
          </a:bodyPr>
          <a:lstStyle>
            <a:lvl1pPr algn="l">
              <a:defRPr sz="1800" b="1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pPr algn="l" rtl="0"/>
            <a:r>
              <a:rPr lang="es" b="1" i="0" u="none" baseline="0"/>
              <a:t>HACER CLIC PARA EDITAR EL ESTILO DE TÍTULO MAESTRO</a:t>
            </a:r>
            <a:endParaRPr lang="e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7450" y="3977616"/>
            <a:ext cx="5522446" cy="621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15284E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rtl="0"/>
            <a:r>
              <a:rPr lang="es" b="0" i="0" u="none" baseline="0"/>
              <a:t>Haga clic para editar el Estilo de subtítulo maestro</a:t>
            </a:r>
            <a:r>
              <a:rPr lang="es"/>
              <a:t/>
            </a:r>
            <a:br>
              <a:rPr lang="es"/>
            </a:br>
            <a:r>
              <a:rPr lang="es" b="0" i="0" u="none" baseline="0"/>
              <a:t>2015 | 15 de Julio</a:t>
            </a:r>
            <a:endParaRPr lang="es" noProof="0" dirty="0"/>
          </a:p>
        </p:txBody>
      </p:sp>
      <p:sp>
        <p:nvSpPr>
          <p:cNvPr id="20" name="19 Rectángulo"/>
          <p:cNvSpPr/>
          <p:nvPr userDrawn="1"/>
        </p:nvSpPr>
        <p:spPr>
          <a:xfrm>
            <a:off x="5214942" y="107148"/>
            <a:ext cx="385409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s" sz="14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Consultoría | </a:t>
            </a:r>
            <a:r>
              <a:rPr lang="es" sz="1400" b="0" i="0" u="none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Digital |Outsourcing | Tecnología</a:t>
            </a:r>
            <a:endParaRPr lang="es" sz="14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4 Rectángulo"/>
          <p:cNvSpPr/>
          <p:nvPr userDrawn="1"/>
        </p:nvSpPr>
        <p:spPr>
          <a:xfrm>
            <a:off x="5214942" y="4929204"/>
            <a:ext cx="3929090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0"/>
            <a:r>
              <a:rPr lang="es" sz="800" b="0" i="1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Confidencial:</a:t>
            </a:r>
            <a:r>
              <a:rPr lang="es" sz="800" b="0" i="0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" sz="800" b="0" i="1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reproducir sin el previo permiso de </a:t>
            </a:r>
            <a:r>
              <a:rPr lang="es" sz="800" b="0" i="1" u="none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NEORIS</a:t>
            </a:r>
            <a:r>
              <a:rPr lang="es" sz="700" b="0" i="1" u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" sz="700" i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 rot="5400000">
            <a:off x="1022161" y="4098171"/>
            <a:ext cx="803678" cy="113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02521" y="3696894"/>
            <a:ext cx="1366837" cy="902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/>
            </a:lvl1pPr>
          </a:lstStyle>
          <a:p>
            <a:pPr algn="l" rtl="0"/>
            <a:r>
              <a:rPr lang="es" b="0" i="0" u="none" baseline="0"/>
              <a:t>Logotipo del Cliente</a:t>
            </a:r>
          </a:p>
          <a:p>
            <a:pPr algn="l" rtl="0"/>
            <a:r>
              <a:rPr lang="es" b="0" i="0" u="none" baseline="0"/>
              <a:t>(opcional)</a:t>
            </a:r>
            <a:endParaRPr lang="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74645" y="3730930"/>
            <a:ext cx="1104555" cy="729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/>
            </a:lvl1pPr>
          </a:lstStyle>
          <a:p>
            <a:pPr algn="l" rtl="0"/>
            <a:r>
              <a:rPr lang="es" b="0" i="0" u="none" baseline="0"/>
              <a:t>Ícono</a:t>
            </a:r>
          </a:p>
          <a:p>
            <a:pPr algn="l" rtl="0"/>
            <a:r>
              <a:rPr lang="es" b="0" i="0" u="none" baseline="0"/>
              <a:t>(opcional)</a:t>
            </a:r>
            <a:endParaRPr lang="e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" y="146597"/>
            <a:ext cx="1236607" cy="354793"/>
          </a:xfrm>
          <a:prstGeom prst="rect">
            <a:avLst/>
          </a:prstGeom>
        </p:spPr>
      </p:pic>
      <p:sp>
        <p:nvSpPr>
          <p:cNvPr id="1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615684"/>
            <a:ext cx="9144000" cy="2873176"/>
          </a:xfrm>
          <a:prstGeom prst="rect">
            <a:avLst/>
          </a:prstGeom>
          <a:solidFill>
            <a:srgbClr val="28292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" dirty="0"/>
          </a:p>
        </p:txBody>
      </p:sp>
      <p:sp>
        <p:nvSpPr>
          <p:cNvPr id="16" name="22 Rectángulo"/>
          <p:cNvSpPr/>
          <p:nvPr userDrawn="1"/>
        </p:nvSpPr>
        <p:spPr>
          <a:xfrm>
            <a:off x="214313" y="4855468"/>
            <a:ext cx="4862512" cy="2539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Europa</a:t>
            </a:r>
            <a:r>
              <a:rPr lang="en-US" sz="1050" b="1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América</a:t>
            </a:r>
            <a:r>
              <a:rPr lang="en-US" sz="1050" b="1" baseline="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Latina 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Medio</a:t>
            </a:r>
            <a:r>
              <a:rPr lang="en-US" sz="1050" b="1" baseline="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50" b="1" baseline="0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Oriente</a:t>
            </a:r>
            <a:r>
              <a:rPr lang="en-US" sz="105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en-US" sz="1050" b="1" noProof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África</a:t>
            </a:r>
            <a:r>
              <a:rPr lang="en-US" sz="1050" b="1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| Asia</a:t>
            </a:r>
            <a:endParaRPr lang="en-US" sz="105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5942"/>
            <a:ext cx="9158400" cy="45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9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algn="l" rtl="0"/>
            <a:r>
              <a:rPr lang="es" sz="1700" b="0" i="0" u="none" baseline="0">
                <a:solidFill>
                  <a:srgbClr val="EC5C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REFERENCIA POR PÁGINA</a:t>
            </a:r>
            <a:endParaRPr lang="es" sz="1700" dirty="0">
              <a:solidFill>
                <a:srgbClr val="EC5C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5860" y="575073"/>
            <a:ext cx="2840583" cy="461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FontTx/>
              <a:buNone/>
              <a:defRPr sz="2000" baseline="0"/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195307" y="1092541"/>
            <a:ext cx="8775104" cy="51182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MX" dirty="0" smtClean="0"/>
              <a:t>Una breve descripción de la compañía, su sede, el número de empleados, etc.</a:t>
            </a:r>
          </a:p>
          <a:p>
            <a:pPr lvl="0"/>
            <a:endParaRPr lang="es-MX" dirty="0" smtClean="0"/>
          </a:p>
          <a:p>
            <a:pPr lvl="0"/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199992" y="1753734"/>
            <a:ext cx="8761645" cy="3169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DE612A"/>
              </a:buClr>
              <a:buFontTx/>
              <a:buNone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 dirty="0" smtClean="0"/>
              <a:t>RESUMEN DEL PROYECTO</a:t>
            </a:r>
            <a:endParaRPr lang="es" b="1" i="0" u="none" baseline="0" dirty="0"/>
          </a:p>
        </p:txBody>
      </p:sp>
      <p:sp>
        <p:nvSpPr>
          <p:cNvPr id="32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191814" y="3027201"/>
            <a:ext cx="8761645" cy="3169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DE612A"/>
              </a:buClr>
              <a:buFontTx/>
              <a:buNone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 dirty="0" smtClean="0"/>
              <a:t>COMPONENTES CLAVES / VALOR</a:t>
            </a:r>
            <a:endParaRPr lang="es" b="1" i="0" u="none" baseline="0" dirty="0"/>
          </a:p>
        </p:txBody>
      </p:sp>
      <p:sp>
        <p:nvSpPr>
          <p:cNvPr id="33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191814" y="3344176"/>
            <a:ext cx="8788283" cy="836316"/>
          </a:xfrm>
          <a:prstGeom prst="rect">
            <a:avLst/>
          </a:prstGeom>
        </p:spPr>
        <p:txBody>
          <a:bodyPr vert="horz"/>
          <a:lstStyle>
            <a:lvl1pPr marL="0" indent="-182880" algn="l" rtl="0">
              <a:buClr>
                <a:schemeClr val="accent2"/>
              </a:buClr>
              <a:buFont typeface="Wingdings" charset="2"/>
              <a:buChar char="§"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 dirty="0" smtClean="0"/>
              <a:t>Descripción General</a:t>
            </a:r>
          </a:p>
          <a:p>
            <a:pPr lvl="0" algn="l" rtl="0"/>
            <a:r>
              <a:rPr lang="es" b="0" i="0" u="none" baseline="0" dirty="0" smtClean="0"/>
              <a:t>Descripción Breve</a:t>
            </a:r>
          </a:p>
          <a:p>
            <a:pPr lvl="0" algn="l" rtl="0"/>
            <a:r>
              <a:rPr lang="es" b="0" i="0" u="none" baseline="0" dirty="0" smtClean="0"/>
              <a:t>Los componentes deben ser breves</a:t>
            </a:r>
            <a:endParaRPr lang="es" b="0" i="0" u="none" baseline="0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48" hasCustomPrompt="1"/>
          </p:nvPr>
        </p:nvSpPr>
        <p:spPr>
          <a:xfrm>
            <a:off x="199992" y="4290086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/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49" hasCustomPrompt="1"/>
          </p:nvPr>
        </p:nvSpPr>
        <p:spPr>
          <a:xfrm>
            <a:off x="768435" y="4290086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/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50" hasCustomPrompt="1"/>
          </p:nvPr>
        </p:nvSpPr>
        <p:spPr>
          <a:xfrm>
            <a:off x="1336878" y="4290086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/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37" name="Picture Placeholder 11"/>
          <p:cNvSpPr>
            <a:spLocks noGrp="1"/>
          </p:cNvSpPr>
          <p:nvPr>
            <p:ph type="pic" sz="quarter" idx="51" hasCustomPrompt="1"/>
          </p:nvPr>
        </p:nvSpPr>
        <p:spPr>
          <a:xfrm>
            <a:off x="1905321" y="4290086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/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52" hasCustomPrompt="1"/>
          </p:nvPr>
        </p:nvSpPr>
        <p:spPr>
          <a:xfrm>
            <a:off x="2473764" y="4290086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/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53" hasCustomPrompt="1"/>
          </p:nvPr>
        </p:nvSpPr>
        <p:spPr>
          <a:xfrm>
            <a:off x="189661" y="2070709"/>
            <a:ext cx="8788283" cy="836316"/>
          </a:xfrm>
          <a:prstGeom prst="rect">
            <a:avLst/>
          </a:prstGeom>
        </p:spPr>
        <p:txBody>
          <a:bodyPr vert="horz"/>
          <a:lstStyle>
            <a:lvl1pPr marL="0" indent="-182880" algn="l" rtl="0">
              <a:buClr>
                <a:schemeClr val="accent2"/>
              </a:buClr>
              <a:buFont typeface="Wingdings" charset="2"/>
              <a:buChar char="§"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 dirty="0" smtClean="0"/>
              <a:t>Descripción general del proyecto o una lista con viñetas:</a:t>
            </a:r>
          </a:p>
          <a:p>
            <a:pPr lvl="0" algn="l" rtl="0"/>
            <a:r>
              <a:rPr lang="es" b="0" i="0" u="none" baseline="0" dirty="0" smtClean="0"/>
              <a:t>Cada viñeta debe tener una descripción breve</a:t>
            </a:r>
          </a:p>
          <a:p>
            <a:pPr lvl="0" algn="l" rtl="0"/>
            <a:r>
              <a:rPr lang="es" b="0" i="0" u="none" baseline="0" dirty="0" smtClean="0"/>
              <a:t>Valor añadido del proyecto</a:t>
            </a:r>
            <a:endParaRPr lang="es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207354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ferences in one page - clear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5" y="1"/>
            <a:ext cx="8229600" cy="575072"/>
          </a:xfrm>
        </p:spPr>
        <p:txBody>
          <a:bodyPr/>
          <a:lstStyle>
            <a:lvl1pPr>
              <a:defRPr baseline="0"/>
            </a:lvl1pPr>
          </a:lstStyle>
          <a:p>
            <a:pPr algn="l" rtl="0"/>
            <a:r>
              <a:rPr lang="es" b="0" i="0" u="none" baseline="0"/>
              <a:t>TRES REFERENCIAS EN UNA PÁGINA</a:t>
            </a:r>
            <a:endParaRPr lang="e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75179" y="572397"/>
            <a:ext cx="1577580" cy="461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FontTx/>
              <a:buNone/>
              <a:defRPr sz="14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77" name="Picture Placeholder 4"/>
          <p:cNvSpPr>
            <a:spLocks noGrp="1"/>
          </p:cNvSpPr>
          <p:nvPr>
            <p:ph type="pic" sz="quarter" idx="43" hasCustomPrompt="1"/>
          </p:nvPr>
        </p:nvSpPr>
        <p:spPr>
          <a:xfrm>
            <a:off x="3175358" y="572397"/>
            <a:ext cx="1324634" cy="461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FontTx/>
              <a:buNone/>
              <a:defRPr sz="14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78" name="Picture Placeholder 4"/>
          <p:cNvSpPr>
            <a:spLocks noGrp="1"/>
          </p:cNvSpPr>
          <p:nvPr>
            <p:ph type="pic" sz="quarter" idx="44" hasCustomPrompt="1"/>
          </p:nvPr>
        </p:nvSpPr>
        <p:spPr>
          <a:xfrm>
            <a:off x="6127686" y="572397"/>
            <a:ext cx="1277238" cy="461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FontTx/>
              <a:buNone/>
              <a:defRPr sz="14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175179" y="1077051"/>
            <a:ext cx="2791620" cy="649101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223663" y="2104556"/>
            <a:ext cx="2742144" cy="81492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EC5C1C"/>
              </a:buClr>
              <a:buFont typeface="Arial" pitchFamily="34" charset="0"/>
              <a:buChar char="•"/>
              <a:defRPr lang="es" sz="900" kern="1200" dirty="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Descripción general del proyecto o una lista con viñetas:</a:t>
            </a:r>
          </a:p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Cada viñeta debe tener una descripción breve</a:t>
            </a:r>
          </a:p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Valor añadido del proyecto</a:t>
            </a:r>
            <a:endParaRPr lang="es" b="0" i="0" u="none" baseline="0" dirty="0"/>
          </a:p>
        </p:txBody>
      </p:sp>
      <p:sp>
        <p:nvSpPr>
          <p:cNvPr id="81" name="Text Placehold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227914" y="1847287"/>
            <a:ext cx="2737806" cy="21553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DE612A"/>
              </a:buClr>
              <a:buFontTx/>
              <a:buNone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 dirty="0" smtClean="0"/>
              <a:t>RESUMEN DEL PROYECTO</a:t>
            </a:r>
            <a:endParaRPr lang="es" b="1" i="0" u="none" baseline="0" dirty="0"/>
          </a:p>
        </p:txBody>
      </p:sp>
      <p:sp>
        <p:nvSpPr>
          <p:cNvPr id="82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218656" y="3018843"/>
            <a:ext cx="2791620" cy="232410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DE612A"/>
              </a:buClr>
              <a:buFontTx/>
              <a:buNone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 dirty="0" smtClean="0"/>
              <a:t>COMPONENTES CLAVES / VALOR</a:t>
            </a:r>
            <a:endParaRPr lang="es" b="1" i="0" u="none" baseline="0" dirty="0"/>
          </a:p>
        </p:txBody>
      </p:sp>
      <p:sp>
        <p:nvSpPr>
          <p:cNvPr id="83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219167" y="3414301"/>
            <a:ext cx="2763106" cy="807401"/>
          </a:xfrm>
          <a:prstGeom prst="rect">
            <a:avLst/>
          </a:prstGeom>
        </p:spPr>
        <p:txBody>
          <a:bodyPr vert="horz"/>
          <a:lstStyle>
            <a:lvl1pPr marL="0" indent="-182880" algn="l" rtl="0">
              <a:buClr>
                <a:srgbClr val="F26722"/>
              </a:buClr>
              <a:buFont typeface="Wingdings" pitchFamily="2" charset="2"/>
              <a:buChar char="§"/>
              <a:defRPr sz="90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 dirty="0" smtClean="0"/>
              <a:t>Descripción General</a:t>
            </a:r>
          </a:p>
          <a:p>
            <a:pPr lvl="0" algn="l" rtl="0"/>
            <a:r>
              <a:rPr lang="es" b="0" i="0" u="none" baseline="0" dirty="0" smtClean="0"/>
              <a:t>Descripción Breve</a:t>
            </a:r>
          </a:p>
          <a:p>
            <a:pPr lvl="0" algn="l" rtl="0"/>
            <a:r>
              <a:rPr lang="es" b="0" i="0" u="none" baseline="0" dirty="0" smtClean="0"/>
              <a:t>Los componentes deben ser breves</a:t>
            </a:r>
            <a:endParaRPr lang="es" b="0" i="0" u="none" baseline="0" dirty="0"/>
          </a:p>
        </p:txBody>
      </p:sp>
      <p:sp>
        <p:nvSpPr>
          <p:cNvPr id="84" name="Picture Placeholder 11"/>
          <p:cNvSpPr>
            <a:spLocks noGrp="1"/>
          </p:cNvSpPr>
          <p:nvPr>
            <p:ph type="pic" sz="quarter" idx="48" hasCustomPrompt="1"/>
          </p:nvPr>
        </p:nvSpPr>
        <p:spPr>
          <a:xfrm>
            <a:off x="218656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85" name="Picture Placeholder 11"/>
          <p:cNvSpPr>
            <a:spLocks noGrp="1"/>
          </p:cNvSpPr>
          <p:nvPr>
            <p:ph type="pic" sz="quarter" idx="49" hasCustomPrompt="1"/>
          </p:nvPr>
        </p:nvSpPr>
        <p:spPr>
          <a:xfrm>
            <a:off x="787099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86" name="Picture Placeholder 11"/>
          <p:cNvSpPr>
            <a:spLocks noGrp="1"/>
          </p:cNvSpPr>
          <p:nvPr>
            <p:ph type="pic" sz="quarter" idx="50" hasCustomPrompt="1"/>
          </p:nvPr>
        </p:nvSpPr>
        <p:spPr>
          <a:xfrm>
            <a:off x="1355542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87" name="Picture Placeholder 11"/>
          <p:cNvSpPr>
            <a:spLocks noGrp="1"/>
          </p:cNvSpPr>
          <p:nvPr>
            <p:ph type="pic" sz="quarter" idx="51" hasCustomPrompt="1"/>
          </p:nvPr>
        </p:nvSpPr>
        <p:spPr>
          <a:xfrm>
            <a:off x="1923985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88" name="Picture Placeholder 11"/>
          <p:cNvSpPr>
            <a:spLocks noGrp="1"/>
          </p:cNvSpPr>
          <p:nvPr>
            <p:ph type="pic" sz="quarter" idx="52" hasCustomPrompt="1"/>
          </p:nvPr>
        </p:nvSpPr>
        <p:spPr>
          <a:xfrm>
            <a:off x="2492428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3165702" y="1084449"/>
            <a:ext cx="2764980" cy="649101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3152472" y="2111954"/>
            <a:ext cx="2764980" cy="81492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EC5C1C"/>
              </a:buClr>
              <a:buFont typeface="Arial" pitchFamily="34" charset="0"/>
              <a:buChar char="•"/>
              <a:defRPr lang="es" sz="900" kern="1200" dirty="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Descripción general del proyecto o una lista con viñetas:</a:t>
            </a:r>
          </a:p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Cada viñeta debe tener una descripción breve</a:t>
            </a:r>
          </a:p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Valor añadido del proyecto</a:t>
            </a:r>
            <a:endParaRPr lang="es" b="0" i="0" u="none" baseline="0" dirty="0"/>
          </a:p>
        </p:txBody>
      </p:sp>
      <p:sp>
        <p:nvSpPr>
          <p:cNvPr id="91" name="Text Placeholder 36"/>
          <p:cNvSpPr>
            <a:spLocks noGrp="1"/>
          </p:cNvSpPr>
          <p:nvPr>
            <p:ph type="body" sz="quarter" idx="55" hasCustomPrompt="1"/>
          </p:nvPr>
        </p:nvSpPr>
        <p:spPr>
          <a:xfrm>
            <a:off x="3113238" y="1854685"/>
            <a:ext cx="2783010" cy="233931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DE612A"/>
              </a:buClr>
              <a:buFontTx/>
              <a:buNone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 dirty="0" smtClean="0"/>
              <a:t>RESUMEN DEL PROYECTO</a:t>
            </a:r>
            <a:endParaRPr lang="es" b="1" i="0" u="none" baseline="0" dirty="0"/>
          </a:p>
        </p:txBody>
      </p:sp>
      <p:sp>
        <p:nvSpPr>
          <p:cNvPr id="92" name="Text Placeholder 36"/>
          <p:cNvSpPr>
            <a:spLocks noGrp="1"/>
          </p:cNvSpPr>
          <p:nvPr>
            <p:ph type="body" sz="quarter" idx="56" hasCustomPrompt="1"/>
          </p:nvPr>
        </p:nvSpPr>
        <p:spPr>
          <a:xfrm>
            <a:off x="3105060" y="3026241"/>
            <a:ext cx="2783010" cy="23241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12A"/>
              </a:buClr>
              <a:buSzTx/>
              <a:buFontTx/>
              <a:buNone/>
              <a:tabLst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12A"/>
              </a:buClr>
              <a:buSzTx/>
              <a:buFontTx/>
              <a:buNone/>
              <a:tabLst/>
              <a:defRPr/>
            </a:pPr>
            <a:r>
              <a:rPr lang="es" b="1" i="0" u="none" baseline="0" dirty="0" smtClean="0"/>
              <a:t>COMPONENTES CLAVES / VALOR</a:t>
            </a:r>
          </a:p>
          <a:p>
            <a:pPr lvl="0"/>
            <a:endParaRPr lang="en-US" dirty="0" smtClean="0"/>
          </a:p>
        </p:txBody>
      </p:sp>
      <p:sp>
        <p:nvSpPr>
          <p:cNvPr id="93" name="Text Placeholder 36"/>
          <p:cNvSpPr>
            <a:spLocks noGrp="1"/>
          </p:cNvSpPr>
          <p:nvPr>
            <p:ph type="body" sz="quarter" idx="57" hasCustomPrompt="1"/>
          </p:nvPr>
        </p:nvSpPr>
        <p:spPr>
          <a:xfrm>
            <a:off x="3148395" y="3421699"/>
            <a:ext cx="2764980" cy="807401"/>
          </a:xfrm>
          <a:prstGeom prst="rect">
            <a:avLst/>
          </a:prstGeom>
        </p:spPr>
        <p:txBody>
          <a:bodyPr vert="horz"/>
          <a:lstStyle>
            <a:lvl1pPr marL="0" indent="-182880" algn="l" rtl="0">
              <a:buClr>
                <a:srgbClr val="F26722"/>
              </a:buClr>
              <a:buFont typeface="Wingdings" charset="2"/>
              <a:buChar char="§"/>
              <a:defRPr sz="90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 dirty="0" smtClean="0"/>
              <a:t>Descripción General</a:t>
            </a:r>
          </a:p>
          <a:p>
            <a:pPr lvl="0" algn="l" rtl="0"/>
            <a:r>
              <a:rPr lang="es" b="0" i="0" u="none" baseline="0" dirty="0" smtClean="0"/>
              <a:t>Descripción Breve</a:t>
            </a:r>
          </a:p>
          <a:p>
            <a:pPr lvl="0" algn="l" rtl="0"/>
            <a:r>
              <a:rPr lang="es" b="0" i="0" u="none" baseline="0" dirty="0" smtClean="0"/>
              <a:t>Los componentes deben ser breves</a:t>
            </a:r>
            <a:endParaRPr lang="es" b="0" i="0" u="none" baseline="0" dirty="0"/>
          </a:p>
        </p:txBody>
      </p:sp>
      <p:sp>
        <p:nvSpPr>
          <p:cNvPr id="94" name="Picture Placeholder 11"/>
          <p:cNvSpPr>
            <a:spLocks noGrp="1"/>
          </p:cNvSpPr>
          <p:nvPr>
            <p:ph type="pic" sz="quarter" idx="58" hasCustomPrompt="1"/>
          </p:nvPr>
        </p:nvSpPr>
        <p:spPr>
          <a:xfrm>
            <a:off x="3169153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 smtClean="0"/>
          </a:p>
          <a:p>
            <a:endParaRPr lang="en-US" dirty="0"/>
          </a:p>
        </p:txBody>
      </p:sp>
      <p:sp>
        <p:nvSpPr>
          <p:cNvPr id="95" name="Picture Placeholder 11"/>
          <p:cNvSpPr>
            <a:spLocks noGrp="1"/>
          </p:cNvSpPr>
          <p:nvPr>
            <p:ph type="pic" sz="quarter" idx="59" hasCustomPrompt="1"/>
          </p:nvPr>
        </p:nvSpPr>
        <p:spPr>
          <a:xfrm>
            <a:off x="3737596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96" name="Picture Placeholder 11"/>
          <p:cNvSpPr>
            <a:spLocks noGrp="1"/>
          </p:cNvSpPr>
          <p:nvPr>
            <p:ph type="pic" sz="quarter" idx="60" hasCustomPrompt="1"/>
          </p:nvPr>
        </p:nvSpPr>
        <p:spPr>
          <a:xfrm>
            <a:off x="4306039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97" name="Picture Placeholder 11"/>
          <p:cNvSpPr>
            <a:spLocks noGrp="1"/>
          </p:cNvSpPr>
          <p:nvPr>
            <p:ph type="pic" sz="quarter" idx="61" hasCustomPrompt="1"/>
          </p:nvPr>
        </p:nvSpPr>
        <p:spPr>
          <a:xfrm>
            <a:off x="4874482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98" name="Picture Placeholder 11"/>
          <p:cNvSpPr>
            <a:spLocks noGrp="1"/>
          </p:cNvSpPr>
          <p:nvPr>
            <p:ph type="pic" sz="quarter" idx="62" hasCustomPrompt="1"/>
          </p:nvPr>
        </p:nvSpPr>
        <p:spPr>
          <a:xfrm>
            <a:off x="5442925" y="4307807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9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6093277" y="1058295"/>
            <a:ext cx="2783010" cy="649101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100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6104438" y="2085800"/>
            <a:ext cx="2783010" cy="81492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EC5C1C"/>
              </a:buClr>
              <a:buFont typeface="Arial" pitchFamily="34" charset="0"/>
              <a:buChar char="•"/>
              <a:defRPr lang="es" sz="900" kern="1200" dirty="0">
                <a:solidFill>
                  <a:schemeClr val="bg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Descripción general del proyecto o una lista con viñetas:</a:t>
            </a:r>
          </a:p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Cada viñeta debe tener una descripción breve</a:t>
            </a:r>
          </a:p>
          <a:p>
            <a:pPr marL="0" lvl="0" indent="-182880" algn="l" defTabSz="457200" rtl="0" eaLnBrk="1" latinLnBrk="0" hangingPunct="1">
              <a:spcBef>
                <a:spcPct val="20000"/>
              </a:spcBef>
              <a:buClr>
                <a:srgbClr val="F26722"/>
              </a:buClr>
              <a:buFont typeface="Wingdings" pitchFamily="2" charset="2"/>
              <a:buChar char="§"/>
            </a:pPr>
            <a:r>
              <a:rPr lang="es" b="0" i="0" u="none" baseline="0" dirty="0" smtClean="0"/>
              <a:t>Valor añadido del proyecto</a:t>
            </a:r>
            <a:endParaRPr lang="es" b="0" i="0" u="none" baseline="0" dirty="0"/>
          </a:p>
        </p:txBody>
      </p:sp>
      <p:sp>
        <p:nvSpPr>
          <p:cNvPr id="101" name="Text Placeholder 36"/>
          <p:cNvSpPr>
            <a:spLocks noGrp="1"/>
          </p:cNvSpPr>
          <p:nvPr>
            <p:ph type="body" sz="quarter" idx="65" hasCustomPrompt="1"/>
          </p:nvPr>
        </p:nvSpPr>
        <p:spPr>
          <a:xfrm>
            <a:off x="6108601" y="1828531"/>
            <a:ext cx="2783010" cy="233931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DE612A"/>
              </a:buClr>
              <a:buFontTx/>
              <a:buNone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 dirty="0" smtClean="0"/>
              <a:t>RESUMEN DEL PROYECTO</a:t>
            </a:r>
            <a:endParaRPr lang="es" b="1" i="0" u="none" baseline="0" dirty="0"/>
          </a:p>
        </p:txBody>
      </p:sp>
      <p:sp>
        <p:nvSpPr>
          <p:cNvPr id="102" name="Text Placeholder 36"/>
          <p:cNvSpPr>
            <a:spLocks noGrp="1"/>
          </p:cNvSpPr>
          <p:nvPr>
            <p:ph type="body" sz="quarter" idx="66" hasCustomPrompt="1"/>
          </p:nvPr>
        </p:nvSpPr>
        <p:spPr>
          <a:xfrm>
            <a:off x="6100423" y="3000087"/>
            <a:ext cx="2783010" cy="232410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Clr>
                <a:srgbClr val="DE612A"/>
              </a:buClr>
              <a:buFontTx/>
              <a:buNone/>
              <a:defRPr sz="1100" b="1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 dirty="0" smtClean="0"/>
              <a:t>COMPONENTES CLAVES / VALOR</a:t>
            </a:r>
            <a:endParaRPr lang="es" b="1" i="0" u="none" baseline="0" dirty="0"/>
          </a:p>
        </p:txBody>
      </p:sp>
      <p:sp>
        <p:nvSpPr>
          <p:cNvPr id="103" name="Text Placeholder 36"/>
          <p:cNvSpPr>
            <a:spLocks noGrp="1"/>
          </p:cNvSpPr>
          <p:nvPr>
            <p:ph type="body" sz="quarter" idx="67" hasCustomPrompt="1"/>
          </p:nvPr>
        </p:nvSpPr>
        <p:spPr>
          <a:xfrm>
            <a:off x="6100361" y="3395545"/>
            <a:ext cx="2783010" cy="807401"/>
          </a:xfrm>
          <a:prstGeom prst="rect">
            <a:avLst/>
          </a:prstGeom>
        </p:spPr>
        <p:txBody>
          <a:bodyPr vert="horz"/>
          <a:lstStyle>
            <a:lvl1pPr marL="0" indent="-182880" algn="l" rtl="0">
              <a:buClr>
                <a:srgbClr val="F26722"/>
              </a:buClr>
              <a:buFont typeface="Wingdings" charset="2"/>
              <a:buChar char="§"/>
              <a:defRPr sz="90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 dirty="0" smtClean="0"/>
              <a:t>Descripción General</a:t>
            </a:r>
          </a:p>
          <a:p>
            <a:pPr lvl="0" algn="l" rtl="0"/>
            <a:r>
              <a:rPr lang="es" b="0" i="0" u="none" baseline="0" dirty="0" smtClean="0"/>
              <a:t>Descripción Breve</a:t>
            </a:r>
          </a:p>
          <a:p>
            <a:pPr lvl="0" algn="l" rtl="0"/>
            <a:r>
              <a:rPr lang="es" b="0" i="0" u="none" baseline="0" dirty="0" smtClean="0"/>
              <a:t>Los componentes deben ser breves</a:t>
            </a:r>
            <a:endParaRPr lang="es" b="0" i="0" u="none" baseline="0" dirty="0"/>
          </a:p>
        </p:txBody>
      </p:sp>
      <p:sp>
        <p:nvSpPr>
          <p:cNvPr id="104" name="Picture Placeholder 11"/>
          <p:cNvSpPr>
            <a:spLocks noGrp="1"/>
          </p:cNvSpPr>
          <p:nvPr>
            <p:ph type="pic" sz="quarter" idx="68" hasCustomPrompt="1"/>
          </p:nvPr>
        </p:nvSpPr>
        <p:spPr>
          <a:xfrm>
            <a:off x="6126408" y="4319753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05" name="Picture Placeholder 11"/>
          <p:cNvSpPr>
            <a:spLocks noGrp="1"/>
          </p:cNvSpPr>
          <p:nvPr>
            <p:ph type="pic" sz="quarter" idx="69" hasCustomPrompt="1"/>
          </p:nvPr>
        </p:nvSpPr>
        <p:spPr>
          <a:xfrm>
            <a:off x="6694851" y="4319753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06" name="Picture Placeholder 11"/>
          <p:cNvSpPr>
            <a:spLocks noGrp="1"/>
          </p:cNvSpPr>
          <p:nvPr>
            <p:ph type="pic" sz="quarter" idx="70" hasCustomPrompt="1"/>
          </p:nvPr>
        </p:nvSpPr>
        <p:spPr>
          <a:xfrm>
            <a:off x="7263294" y="4319753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07" name="Picture Placeholder 11"/>
          <p:cNvSpPr>
            <a:spLocks noGrp="1"/>
          </p:cNvSpPr>
          <p:nvPr>
            <p:ph type="pic" sz="quarter" idx="71" hasCustomPrompt="1"/>
          </p:nvPr>
        </p:nvSpPr>
        <p:spPr>
          <a:xfrm>
            <a:off x="7831737" y="4319753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72" hasCustomPrompt="1"/>
          </p:nvPr>
        </p:nvSpPr>
        <p:spPr>
          <a:xfrm>
            <a:off x="8400180" y="4319753"/>
            <a:ext cx="454804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73581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references in one page - Clea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23 Conector recto"/>
          <p:cNvCxnSpPr/>
          <p:nvPr userDrawn="1"/>
        </p:nvCxnSpPr>
        <p:spPr>
          <a:xfrm flipH="1">
            <a:off x="9131915" y="116311"/>
            <a:ext cx="1" cy="2220162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23 Conector recto"/>
          <p:cNvCxnSpPr/>
          <p:nvPr userDrawn="1"/>
        </p:nvCxnSpPr>
        <p:spPr>
          <a:xfrm flipH="1">
            <a:off x="9151884" y="2634735"/>
            <a:ext cx="1" cy="2220162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itle 9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" sz="1700" i="0" baseline="0" smtClean="0"/>
            </a:lvl1pPr>
          </a:lstStyle>
          <a:p>
            <a:pPr algn="l" rtl="0"/>
            <a:r>
              <a:rPr lang="es" b="0" i="0" u="none" baseline="0"/>
              <a:t>SEIS REFERENCIAS EN UNA PÁGINA</a:t>
            </a:r>
            <a:endParaRPr lang="e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7505" y="575073"/>
            <a:ext cx="1368152" cy="461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107504" y="1105949"/>
            <a:ext cx="2828230" cy="98616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57" hasCustomPrompt="1"/>
          </p:nvPr>
        </p:nvSpPr>
        <p:spPr>
          <a:xfrm>
            <a:off x="3146270" y="572468"/>
            <a:ext cx="1383681" cy="461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80" name="Picture Placeholder 4"/>
          <p:cNvSpPr>
            <a:spLocks noGrp="1"/>
          </p:cNvSpPr>
          <p:nvPr>
            <p:ph type="pic" sz="quarter" idx="64" hasCustomPrompt="1"/>
          </p:nvPr>
        </p:nvSpPr>
        <p:spPr>
          <a:xfrm>
            <a:off x="6169960" y="572468"/>
            <a:ext cx="1426376" cy="461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81" name="Picture Placeholder 4"/>
          <p:cNvSpPr>
            <a:spLocks noGrp="1"/>
          </p:cNvSpPr>
          <p:nvPr>
            <p:ph type="pic" sz="quarter" idx="71" hasCustomPrompt="1"/>
          </p:nvPr>
        </p:nvSpPr>
        <p:spPr>
          <a:xfrm>
            <a:off x="91976" y="2635778"/>
            <a:ext cx="1296038" cy="461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defRPr sz="14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89" name="Picture Placeholder 4"/>
          <p:cNvSpPr>
            <a:spLocks noGrp="1"/>
          </p:cNvSpPr>
          <p:nvPr>
            <p:ph type="pic" sz="quarter" idx="78" hasCustomPrompt="1"/>
          </p:nvPr>
        </p:nvSpPr>
        <p:spPr>
          <a:xfrm>
            <a:off x="3146270" y="2649696"/>
            <a:ext cx="1368152" cy="461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90" name="Picture Placeholder 4"/>
          <p:cNvSpPr>
            <a:spLocks noGrp="1"/>
          </p:cNvSpPr>
          <p:nvPr>
            <p:ph type="pic" sz="quarter" idx="85" hasCustomPrompt="1"/>
          </p:nvPr>
        </p:nvSpPr>
        <p:spPr>
          <a:xfrm>
            <a:off x="6154431" y="2635778"/>
            <a:ext cx="1426376" cy="461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>
              <a:buFontTx/>
              <a:buNone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Logotipo del Cliente</a:t>
            </a:r>
            <a:endParaRPr lang="es" dirty="0"/>
          </a:p>
        </p:txBody>
      </p:sp>
      <p:sp>
        <p:nvSpPr>
          <p:cNvPr id="101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3146270" y="1117262"/>
            <a:ext cx="2828230" cy="98616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93" hasCustomPrompt="1"/>
          </p:nvPr>
        </p:nvSpPr>
        <p:spPr>
          <a:xfrm>
            <a:off x="6169960" y="1094636"/>
            <a:ext cx="2828230" cy="98616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105" name="Text Placeholder 7"/>
          <p:cNvSpPr>
            <a:spLocks noGrp="1"/>
          </p:cNvSpPr>
          <p:nvPr>
            <p:ph type="body" sz="quarter" idx="94" hasCustomPrompt="1"/>
          </p:nvPr>
        </p:nvSpPr>
        <p:spPr>
          <a:xfrm>
            <a:off x="91975" y="3183177"/>
            <a:ext cx="2828230" cy="98616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95" hasCustomPrompt="1"/>
          </p:nvPr>
        </p:nvSpPr>
        <p:spPr>
          <a:xfrm>
            <a:off x="3126301" y="3185782"/>
            <a:ext cx="2828230" cy="98616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109" name="Text Placeholder 7"/>
          <p:cNvSpPr>
            <a:spLocks noGrp="1"/>
          </p:cNvSpPr>
          <p:nvPr>
            <p:ph type="body" sz="quarter" idx="96" hasCustomPrompt="1"/>
          </p:nvPr>
        </p:nvSpPr>
        <p:spPr>
          <a:xfrm>
            <a:off x="6154431" y="3171864"/>
            <a:ext cx="2828230" cy="986168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 dirty="0" smtClean="0"/>
              <a:t>Una breve descripción de la compañía, su sede, el número de empleados, etc.</a:t>
            </a:r>
          </a:p>
          <a:p>
            <a:pPr lvl="0" algn="l" rtl="0"/>
            <a:endParaRPr lang="es" dirty="0"/>
          </a:p>
        </p:txBody>
      </p:sp>
      <p:sp>
        <p:nvSpPr>
          <p:cNvPr id="110" name="Picture Placeholder 11"/>
          <p:cNvSpPr>
            <a:spLocks noGrp="1"/>
          </p:cNvSpPr>
          <p:nvPr>
            <p:ph type="pic" sz="quarter" idx="48" hasCustomPrompt="1"/>
          </p:nvPr>
        </p:nvSpPr>
        <p:spPr>
          <a:xfrm>
            <a:off x="130075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49" hasCustomPrompt="1"/>
          </p:nvPr>
        </p:nvSpPr>
        <p:spPr>
          <a:xfrm>
            <a:off x="698518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2" name="Picture Placeholder 11"/>
          <p:cNvSpPr>
            <a:spLocks noGrp="1"/>
          </p:cNvSpPr>
          <p:nvPr>
            <p:ph type="pic" sz="quarter" idx="50" hasCustomPrompt="1"/>
          </p:nvPr>
        </p:nvSpPr>
        <p:spPr>
          <a:xfrm>
            <a:off x="1266961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3" name="Picture Placeholder 11"/>
          <p:cNvSpPr>
            <a:spLocks noGrp="1"/>
          </p:cNvSpPr>
          <p:nvPr>
            <p:ph type="pic" sz="quarter" idx="51" hasCustomPrompt="1"/>
          </p:nvPr>
        </p:nvSpPr>
        <p:spPr>
          <a:xfrm>
            <a:off x="1835404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4" name="Picture Placeholder 11"/>
          <p:cNvSpPr>
            <a:spLocks noGrp="1"/>
          </p:cNvSpPr>
          <p:nvPr>
            <p:ph type="pic" sz="quarter" idx="52" hasCustomPrompt="1"/>
          </p:nvPr>
        </p:nvSpPr>
        <p:spPr>
          <a:xfrm>
            <a:off x="2403847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5" name="Picture Placeholder 11"/>
          <p:cNvSpPr>
            <a:spLocks noGrp="1"/>
          </p:cNvSpPr>
          <p:nvPr>
            <p:ph type="pic" sz="quarter" idx="97" hasCustomPrompt="1"/>
          </p:nvPr>
        </p:nvSpPr>
        <p:spPr>
          <a:xfrm>
            <a:off x="3213546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6" name="Picture Placeholder 11"/>
          <p:cNvSpPr>
            <a:spLocks noGrp="1"/>
          </p:cNvSpPr>
          <p:nvPr>
            <p:ph type="pic" sz="quarter" idx="98" hasCustomPrompt="1"/>
          </p:nvPr>
        </p:nvSpPr>
        <p:spPr>
          <a:xfrm>
            <a:off x="3781989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7" name="Picture Placeholder 11"/>
          <p:cNvSpPr>
            <a:spLocks noGrp="1"/>
          </p:cNvSpPr>
          <p:nvPr>
            <p:ph type="pic" sz="quarter" idx="99" hasCustomPrompt="1"/>
          </p:nvPr>
        </p:nvSpPr>
        <p:spPr>
          <a:xfrm>
            <a:off x="4350432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8" name="Picture Placeholder 11"/>
          <p:cNvSpPr>
            <a:spLocks noGrp="1"/>
          </p:cNvSpPr>
          <p:nvPr>
            <p:ph type="pic" sz="quarter" idx="100" hasCustomPrompt="1"/>
          </p:nvPr>
        </p:nvSpPr>
        <p:spPr>
          <a:xfrm>
            <a:off x="4918875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19" name="Picture Placeholder 11"/>
          <p:cNvSpPr>
            <a:spLocks noGrp="1"/>
          </p:cNvSpPr>
          <p:nvPr>
            <p:ph type="pic" sz="quarter" idx="101" hasCustomPrompt="1"/>
          </p:nvPr>
        </p:nvSpPr>
        <p:spPr>
          <a:xfrm>
            <a:off x="5487318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0" name="Picture Placeholder 11"/>
          <p:cNvSpPr>
            <a:spLocks noGrp="1"/>
          </p:cNvSpPr>
          <p:nvPr>
            <p:ph type="pic" sz="quarter" idx="102" hasCustomPrompt="1"/>
          </p:nvPr>
        </p:nvSpPr>
        <p:spPr>
          <a:xfrm>
            <a:off x="6249669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1" name="Picture Placeholder 11"/>
          <p:cNvSpPr>
            <a:spLocks noGrp="1"/>
          </p:cNvSpPr>
          <p:nvPr>
            <p:ph type="pic" sz="quarter" idx="103" hasCustomPrompt="1"/>
          </p:nvPr>
        </p:nvSpPr>
        <p:spPr>
          <a:xfrm>
            <a:off x="6818112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2" name="Picture Placeholder 11"/>
          <p:cNvSpPr>
            <a:spLocks noGrp="1"/>
          </p:cNvSpPr>
          <p:nvPr>
            <p:ph type="pic" sz="quarter" idx="104" hasCustomPrompt="1"/>
          </p:nvPr>
        </p:nvSpPr>
        <p:spPr>
          <a:xfrm>
            <a:off x="7386555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3" name="Picture Placeholder 11"/>
          <p:cNvSpPr>
            <a:spLocks noGrp="1"/>
          </p:cNvSpPr>
          <p:nvPr>
            <p:ph type="pic" sz="quarter" idx="105" hasCustomPrompt="1"/>
          </p:nvPr>
        </p:nvSpPr>
        <p:spPr>
          <a:xfrm>
            <a:off x="7954998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4" name="Picture Placeholder 11"/>
          <p:cNvSpPr>
            <a:spLocks noGrp="1"/>
          </p:cNvSpPr>
          <p:nvPr>
            <p:ph type="pic" sz="quarter" idx="106" hasCustomPrompt="1"/>
          </p:nvPr>
        </p:nvSpPr>
        <p:spPr>
          <a:xfrm>
            <a:off x="8523441" y="2207885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5" name="Picture Placeholder 11"/>
          <p:cNvSpPr>
            <a:spLocks noGrp="1"/>
          </p:cNvSpPr>
          <p:nvPr>
            <p:ph type="pic" sz="quarter" idx="107" hasCustomPrompt="1"/>
          </p:nvPr>
        </p:nvSpPr>
        <p:spPr>
          <a:xfrm>
            <a:off x="166013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6" name="Picture Placeholder 11"/>
          <p:cNvSpPr>
            <a:spLocks noGrp="1"/>
          </p:cNvSpPr>
          <p:nvPr>
            <p:ph type="pic" sz="quarter" idx="108" hasCustomPrompt="1"/>
          </p:nvPr>
        </p:nvSpPr>
        <p:spPr>
          <a:xfrm>
            <a:off x="734456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7" name="Picture Placeholder 11"/>
          <p:cNvSpPr>
            <a:spLocks noGrp="1"/>
          </p:cNvSpPr>
          <p:nvPr>
            <p:ph type="pic" sz="quarter" idx="109" hasCustomPrompt="1"/>
          </p:nvPr>
        </p:nvSpPr>
        <p:spPr>
          <a:xfrm>
            <a:off x="1302899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8" name="Picture Placeholder 11"/>
          <p:cNvSpPr>
            <a:spLocks noGrp="1"/>
          </p:cNvSpPr>
          <p:nvPr>
            <p:ph type="pic" sz="quarter" idx="110" hasCustomPrompt="1"/>
          </p:nvPr>
        </p:nvSpPr>
        <p:spPr>
          <a:xfrm>
            <a:off x="1871342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29" name="Picture Placeholder 11"/>
          <p:cNvSpPr>
            <a:spLocks noGrp="1"/>
          </p:cNvSpPr>
          <p:nvPr>
            <p:ph type="pic" sz="quarter" idx="111" hasCustomPrompt="1"/>
          </p:nvPr>
        </p:nvSpPr>
        <p:spPr>
          <a:xfrm>
            <a:off x="2439785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2" hasCustomPrompt="1"/>
          </p:nvPr>
        </p:nvSpPr>
        <p:spPr>
          <a:xfrm>
            <a:off x="3218678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1" name="Picture Placeholder 11"/>
          <p:cNvSpPr>
            <a:spLocks noGrp="1"/>
          </p:cNvSpPr>
          <p:nvPr>
            <p:ph type="pic" sz="quarter" idx="113" hasCustomPrompt="1"/>
          </p:nvPr>
        </p:nvSpPr>
        <p:spPr>
          <a:xfrm>
            <a:off x="3787121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2" name="Picture Placeholder 11"/>
          <p:cNvSpPr>
            <a:spLocks noGrp="1"/>
          </p:cNvSpPr>
          <p:nvPr>
            <p:ph type="pic" sz="quarter" idx="114" hasCustomPrompt="1"/>
          </p:nvPr>
        </p:nvSpPr>
        <p:spPr>
          <a:xfrm>
            <a:off x="4355564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5" hasCustomPrompt="1"/>
          </p:nvPr>
        </p:nvSpPr>
        <p:spPr>
          <a:xfrm>
            <a:off x="4924007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4" name="Picture Placeholder 11"/>
          <p:cNvSpPr>
            <a:spLocks noGrp="1"/>
          </p:cNvSpPr>
          <p:nvPr>
            <p:ph type="pic" sz="quarter" idx="116" hasCustomPrompt="1"/>
          </p:nvPr>
        </p:nvSpPr>
        <p:spPr>
          <a:xfrm>
            <a:off x="5492450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5" name="Picture Placeholder 11"/>
          <p:cNvSpPr>
            <a:spLocks noGrp="1"/>
          </p:cNvSpPr>
          <p:nvPr>
            <p:ph type="pic" sz="quarter" idx="117" hasCustomPrompt="1"/>
          </p:nvPr>
        </p:nvSpPr>
        <p:spPr>
          <a:xfrm>
            <a:off x="6215794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6" name="Picture Placeholder 11"/>
          <p:cNvSpPr>
            <a:spLocks noGrp="1"/>
          </p:cNvSpPr>
          <p:nvPr>
            <p:ph type="pic" sz="quarter" idx="118" hasCustomPrompt="1"/>
          </p:nvPr>
        </p:nvSpPr>
        <p:spPr>
          <a:xfrm>
            <a:off x="6784237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7" name="Picture Placeholder 11"/>
          <p:cNvSpPr>
            <a:spLocks noGrp="1"/>
          </p:cNvSpPr>
          <p:nvPr>
            <p:ph type="pic" sz="quarter" idx="119" hasCustomPrompt="1"/>
          </p:nvPr>
        </p:nvSpPr>
        <p:spPr>
          <a:xfrm>
            <a:off x="7352680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8" name="Picture Placeholder 11"/>
          <p:cNvSpPr>
            <a:spLocks noGrp="1"/>
          </p:cNvSpPr>
          <p:nvPr>
            <p:ph type="pic" sz="quarter" idx="120" hasCustomPrompt="1"/>
          </p:nvPr>
        </p:nvSpPr>
        <p:spPr>
          <a:xfrm>
            <a:off x="7921123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  <p:sp>
        <p:nvSpPr>
          <p:cNvPr id="139" name="Picture Placeholder 11"/>
          <p:cNvSpPr>
            <a:spLocks noGrp="1"/>
          </p:cNvSpPr>
          <p:nvPr>
            <p:ph type="pic" sz="quarter" idx="121" hasCustomPrompt="1"/>
          </p:nvPr>
        </p:nvSpPr>
        <p:spPr>
          <a:xfrm>
            <a:off x="8489566" y="4300570"/>
            <a:ext cx="436562" cy="257175"/>
          </a:xfrm>
          <a:prstGeom prst="rect">
            <a:avLst/>
          </a:prstGeom>
        </p:spPr>
        <p:txBody>
          <a:bodyPr vert="horz"/>
          <a:lstStyle>
            <a:lvl1pPr marL="0" indent="0" algn="l" rtl="0">
              <a:buNone/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rtl="0"/>
            <a:r>
              <a:rPr lang="es" b="0" i="0" u="none" baseline="0" dirty="0" smtClean="0"/>
              <a:t>BANDERA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54784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32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401792" y="3456155"/>
            <a:ext cx="2407225" cy="15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 userDrawn="1"/>
        </p:nvSpPr>
        <p:spPr>
          <a:xfrm>
            <a:off x="1233011" y="304198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www.youtube.com/neorisvideo</a:t>
            </a:r>
          </a:p>
        </p:txBody>
      </p:sp>
      <p:sp>
        <p:nvSpPr>
          <p:cNvPr id="21" name="8 Rectángulo"/>
          <p:cNvSpPr/>
          <p:nvPr userDrawn="1"/>
        </p:nvSpPr>
        <p:spPr>
          <a:xfrm>
            <a:off x="1233011" y="2787926"/>
            <a:ext cx="1928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twitter.com/neoris</a:t>
            </a:r>
            <a:endParaRPr lang="e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9 Rectángulo"/>
          <p:cNvSpPr/>
          <p:nvPr userDrawn="1"/>
        </p:nvSpPr>
        <p:spPr>
          <a:xfrm>
            <a:off x="1233011" y="33091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flickr.com/photos/neoris/</a:t>
            </a:r>
          </a:p>
        </p:txBody>
      </p:sp>
      <p:sp>
        <p:nvSpPr>
          <p:cNvPr id="23" name="10 Rectángulo"/>
          <p:cNvSpPr/>
          <p:nvPr userDrawn="1"/>
        </p:nvSpPr>
        <p:spPr>
          <a:xfrm>
            <a:off x="1233011" y="25353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linkedin.com/company/Neoris</a:t>
            </a:r>
          </a:p>
        </p:txBody>
      </p:sp>
      <p:sp>
        <p:nvSpPr>
          <p:cNvPr id="24" name="11 Rectángulo"/>
          <p:cNvSpPr/>
          <p:nvPr userDrawn="1"/>
        </p:nvSpPr>
        <p:spPr>
          <a:xfrm>
            <a:off x="1233011" y="22791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facebook.com/Neoris.Corporate</a:t>
            </a:r>
            <a:endParaRPr lang="e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16" descr="master-large-logo-white-ppt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486400" y="670833"/>
            <a:ext cx="3239860" cy="1067887"/>
          </a:xfrm>
          <a:prstGeom prst="rect">
            <a:avLst/>
          </a:prstGeom>
        </p:spPr>
      </p:pic>
      <p:pic>
        <p:nvPicPr>
          <p:cNvPr id="26" name="Picture 25" descr="master-facebook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98969" y="2253338"/>
            <a:ext cx="244928" cy="244928"/>
          </a:xfrm>
          <a:prstGeom prst="rect">
            <a:avLst/>
          </a:prstGeom>
        </p:spPr>
      </p:pic>
      <p:pic>
        <p:nvPicPr>
          <p:cNvPr id="27" name="Picture 26" descr="master-flicker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998969" y="3298310"/>
            <a:ext cx="244928" cy="244928"/>
          </a:xfrm>
          <a:prstGeom prst="rect">
            <a:avLst/>
          </a:prstGeom>
        </p:spPr>
      </p:pic>
      <p:pic>
        <p:nvPicPr>
          <p:cNvPr id="28" name="Picture 27" descr="master-twitter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998969" y="2775286"/>
            <a:ext cx="244928" cy="244928"/>
          </a:xfrm>
          <a:prstGeom prst="rect">
            <a:avLst/>
          </a:prstGeom>
        </p:spPr>
      </p:pic>
      <p:pic>
        <p:nvPicPr>
          <p:cNvPr id="29" name="Picture 28" descr="master-youtube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998969" y="3031610"/>
            <a:ext cx="244928" cy="244928"/>
          </a:xfrm>
          <a:prstGeom prst="rect">
            <a:avLst/>
          </a:prstGeom>
        </p:spPr>
      </p:pic>
      <p:pic>
        <p:nvPicPr>
          <p:cNvPr id="30" name="Picture 29" descr="master-linkedin.pn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98969" y="2514916"/>
            <a:ext cx="244928" cy="244928"/>
          </a:xfrm>
          <a:prstGeom prst="rect">
            <a:avLst/>
          </a:prstGeom>
        </p:spPr>
      </p:pic>
      <p:pic>
        <p:nvPicPr>
          <p:cNvPr id="16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5942"/>
            <a:ext cx="9158400" cy="45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5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4429124" y="489857"/>
            <a:ext cx="4714908" cy="27123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8" y="260052"/>
            <a:ext cx="3986134" cy="5865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/>
              <a:t>AGENDA</a:t>
            </a:r>
            <a:endParaRPr lang="e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5000628" y="1360717"/>
            <a:ext cx="3986134" cy="2866004"/>
          </a:xfrm>
          <a:prstGeom prst="rect">
            <a:avLst/>
          </a:prstGeom>
        </p:spPr>
        <p:txBody>
          <a:bodyPr vert="horz"/>
          <a:lstStyle>
            <a:lvl1pPr marL="0" indent="-18288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/>
              <a:t>Elemento de la lista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5000628" y="994876"/>
            <a:ext cx="3986134" cy="327362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DE612A"/>
              </a:buClr>
              <a:buFontTx/>
              <a:buNone/>
              <a:defRPr sz="1400" b="1" baseline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/>
              <a:t>ENCABEZADO DE LA LISTA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9"/>
            <a:ext cx="4434840" cy="5143499"/>
          </a:xfrm>
          <a:prstGeom prst="rect">
            <a:avLst/>
          </a:prstGeom>
          <a:solidFill>
            <a:srgbClr val="282929"/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s" b="0" i="0" u="none" baseline="0"/>
              <a:t>Imagen Acompañante</a:t>
            </a:r>
            <a:endParaRPr lang="es" dirty="0"/>
          </a:p>
        </p:txBody>
      </p:sp>
      <p:pic>
        <p:nvPicPr>
          <p:cNvPr id="14" name="Picture 13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pPr algn="l" rtl="0"/>
            <a:r>
              <a:rPr lang="es" b="0" i="0" u="none" baseline="0"/>
              <a:t>Haga clic para editar el Estilo de título maestro</a:t>
            </a:r>
            <a:endParaRPr lang="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0" y="1330517"/>
            <a:ext cx="8824783" cy="299800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 typeface="Wingdings" charset="2"/>
              <a:buNone/>
              <a:defRPr sz="2800">
                <a:latin typeface="Verdana"/>
                <a:cs typeface="Verdana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400">
                <a:latin typeface="Verdana"/>
                <a:cs typeface="Verdana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2000">
                <a:latin typeface="Verdana"/>
                <a:cs typeface="Verdana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5pPr>
          </a:lstStyle>
          <a:p>
            <a:pPr lvl="0" algn="l" rtl="0"/>
            <a:r>
              <a:rPr lang="es" b="0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  <a:p>
            <a:pPr lvl="3" algn="l" rtl="0"/>
            <a:r>
              <a:rPr lang="es" b="0" i="0" u="none" baseline="0"/>
              <a:t>Cuarto nivel</a:t>
            </a:r>
          </a:p>
          <a:p>
            <a:pPr lvl="4" algn="l" rtl="0"/>
            <a:r>
              <a:rPr lang="es" b="0" i="0" u="none" baseline="0"/>
              <a:t>Quinto nivel</a:t>
            </a:r>
            <a:endParaRPr lang="es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61" y="806127"/>
            <a:ext cx="8824783" cy="382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 b="1" baseline="0"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1" i="0" u="none" baseline="0"/>
              <a:t>TEXTO DEL ENCABEZADO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/>
          </a:p>
        </p:txBody>
      </p:sp>
      <p:cxnSp>
        <p:nvCxnSpPr>
          <p:cNvPr id="15" name="23 Conector recto"/>
          <p:cNvCxnSpPr/>
          <p:nvPr userDrawn="1"/>
        </p:nvCxnSpPr>
        <p:spPr>
          <a:xfrm rot="5400000">
            <a:off x="2160177" y="3390192"/>
            <a:ext cx="1821669" cy="1588"/>
          </a:xfrm>
          <a:prstGeom prst="line">
            <a:avLst/>
          </a:prstGeom>
          <a:ln w="3175">
            <a:solidFill>
              <a:srgbClr val="5252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23 Conector recto"/>
          <p:cNvCxnSpPr/>
          <p:nvPr userDrawn="1"/>
        </p:nvCxnSpPr>
        <p:spPr>
          <a:xfrm rot="5400000">
            <a:off x="5160578" y="3389596"/>
            <a:ext cx="1821669" cy="1588"/>
          </a:xfrm>
          <a:prstGeom prst="line">
            <a:avLst/>
          </a:prstGeom>
          <a:ln w="3175">
            <a:solidFill>
              <a:srgbClr val="5252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>
          <a:xfrm>
            <a:off x="501660" y="2221767"/>
            <a:ext cx="2320925" cy="21967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tx2"/>
                </a:solidFill>
                <a:latin typeface="Verdana"/>
                <a:cs typeface="Verdana"/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  <a:lvl3pPr marL="137160" indent="-228600">
              <a:buClr>
                <a:schemeClr val="accent2"/>
              </a:buClr>
              <a:buFont typeface="Wingdings" charset="2"/>
              <a:buChar char="§"/>
              <a:defRPr sz="2000"/>
            </a:lvl3pPr>
          </a:lstStyle>
          <a:p>
            <a:pPr lvl="0" algn="l" rtl="0"/>
            <a:r>
              <a:rPr lang="es" b="1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61" y="806127"/>
            <a:ext cx="8824783" cy="382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 b="1" baseline="0"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1" i="0" u="none" baseline="0"/>
              <a:t>TEXTO DEL ENCABEZADO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61" y="1241245"/>
            <a:ext cx="8824783" cy="382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Verdana"/>
                <a:cs typeface="Verdana"/>
              </a:defRPr>
            </a:lvl1pPr>
          </a:lstStyle>
          <a:p>
            <a:pPr lvl="0" algn="l" rtl="0"/>
            <a:r>
              <a:rPr lang="es" b="0" i="0" u="none" baseline="0"/>
              <a:t>Texto del cuerpo</a:t>
            </a:r>
          </a:p>
        </p:txBody>
      </p:sp>
      <p:sp>
        <p:nvSpPr>
          <p:cNvPr id="11" name="Content Placeholder 24"/>
          <p:cNvSpPr>
            <a:spLocks noGrp="1"/>
          </p:cNvSpPr>
          <p:nvPr>
            <p:ph sz="quarter" idx="18"/>
          </p:nvPr>
        </p:nvSpPr>
        <p:spPr>
          <a:xfrm>
            <a:off x="3436719" y="2221767"/>
            <a:ext cx="2320925" cy="21967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tx2"/>
                </a:solidFill>
                <a:latin typeface="Verdana"/>
                <a:cs typeface="Verdana"/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  <a:lvl3pPr marL="137160" indent="-228600">
              <a:buClr>
                <a:schemeClr val="accent2"/>
              </a:buClr>
              <a:buFont typeface="Wingdings" charset="2"/>
              <a:buChar char="§"/>
              <a:defRPr sz="2000"/>
            </a:lvl3pPr>
          </a:lstStyle>
          <a:p>
            <a:pPr lvl="0" algn="l" rtl="0"/>
            <a:r>
              <a:rPr lang="es" b="1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</p:txBody>
      </p:sp>
      <p:sp>
        <p:nvSpPr>
          <p:cNvPr id="12" name="Content Placeholder 24"/>
          <p:cNvSpPr>
            <a:spLocks noGrp="1"/>
          </p:cNvSpPr>
          <p:nvPr>
            <p:ph sz="quarter" idx="19"/>
          </p:nvPr>
        </p:nvSpPr>
        <p:spPr>
          <a:xfrm>
            <a:off x="6403227" y="2221767"/>
            <a:ext cx="2320925" cy="21967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tx2"/>
                </a:solidFill>
                <a:latin typeface="Verdana"/>
                <a:cs typeface="Verdana"/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  <a:lvl3pPr marL="137160" indent="-228600">
              <a:buClr>
                <a:schemeClr val="accent2"/>
              </a:buClr>
              <a:buFont typeface="Wingdings" charset="2"/>
              <a:buChar char="§"/>
              <a:defRPr sz="2000"/>
            </a:lvl3pPr>
          </a:lstStyle>
          <a:p>
            <a:pPr lvl="0" algn="l" rtl="0"/>
            <a:r>
              <a:rPr lang="es" b="1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 dirty="0"/>
          </a:p>
        </p:txBody>
      </p:sp>
      <p:pic>
        <p:nvPicPr>
          <p:cNvPr id="6" name="Picture 5" descr="ma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33" y="912988"/>
            <a:ext cx="8095215" cy="340421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28195" y="1"/>
            <a:ext cx="8229600" cy="575072"/>
          </a:xfrm>
        </p:spPr>
        <p:txBody>
          <a:bodyPr/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8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9"/>
            <a:ext cx="4434840" cy="5143499"/>
          </a:xfrm>
          <a:prstGeom prst="rect">
            <a:avLst/>
          </a:prstGeom>
          <a:solidFill>
            <a:srgbClr val="282929"/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s" b="0" i="0" u="none" baseline="0"/>
              <a:t>Imagen Acompañante</a:t>
            </a:r>
            <a:endParaRPr lang="e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4429124" y="489857"/>
            <a:ext cx="4714908" cy="27123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5000628" y="1484580"/>
            <a:ext cx="3986134" cy="2742142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DE612A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0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  <a:p>
            <a:pPr lvl="3" algn="l" rtl="0"/>
            <a:r>
              <a:rPr lang="es" b="0" i="0" u="none" baseline="0"/>
              <a:t>Cuarto nivel</a:t>
            </a:r>
          </a:p>
          <a:p>
            <a:pPr lvl="4" algn="l" rtl="0"/>
            <a:r>
              <a:rPr lang="es" b="0" i="0" u="none" baseline="0"/>
              <a:t>Quinto nivel</a:t>
            </a:r>
            <a:endParaRPr lang="es" dirty="0"/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5000628" y="1033354"/>
            <a:ext cx="3986134" cy="35318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DE612A"/>
              </a:buClr>
              <a:buFontTx/>
              <a:buNone/>
              <a:defRPr sz="1800" b="1" baseline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742950" indent="-285750">
              <a:buClr>
                <a:srgbClr val="DE612A"/>
              </a:buClr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rgbClr val="DE612A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DE612A"/>
              </a:buClr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 algn="l" rtl="0"/>
            <a:r>
              <a:rPr lang="es" b="1" i="0" u="none" baseline="0"/>
              <a:t>ENCABEZADO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38" y="260044"/>
            <a:ext cx="3986133" cy="575072"/>
          </a:xfrm>
        </p:spPr>
        <p:txBody>
          <a:bodyPr/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 dirty="0"/>
          </a:p>
        </p:txBody>
      </p:sp>
      <p:pic>
        <p:nvPicPr>
          <p:cNvPr id="16" name="Picture 15" descr="logo-neori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pic>
        <p:nvPicPr>
          <p:cNvPr id="14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09" y="714440"/>
            <a:ext cx="4237963" cy="37951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latin typeface="Verdana"/>
                <a:cs typeface="Verdana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800">
                <a:latin typeface="Verdana"/>
                <a:cs typeface="Verdana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2400">
                <a:latin typeface="Verdana"/>
                <a:cs typeface="Verdana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2000">
                <a:latin typeface="Verdana"/>
                <a:cs typeface="Verdana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algn="l" rtl="0"/>
            <a:r>
              <a:rPr lang="es" b="0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  <a:p>
            <a:pPr lvl="3" algn="l" rtl="0"/>
            <a:r>
              <a:rPr lang="es" b="0" i="0" u="none" baseline="0"/>
              <a:t>Cuarto nivel</a:t>
            </a:r>
          </a:p>
          <a:p>
            <a:pPr lvl="4" algn="l" rtl="0"/>
            <a:r>
              <a:rPr lang="es" b="0" i="0" u="none" baseline="0"/>
              <a:t>Quinto nivel</a:t>
            </a:r>
            <a:endParaRPr lang="e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5" y="1"/>
            <a:ext cx="8229600" cy="575072"/>
          </a:xfrm>
        </p:spPr>
        <p:txBody>
          <a:bodyPr/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62649" y="726675"/>
            <a:ext cx="4162292" cy="379513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latin typeface="Verdana"/>
                <a:cs typeface="Verdana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800">
                <a:latin typeface="Verdana"/>
                <a:cs typeface="Verdana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2400">
                <a:latin typeface="Verdana"/>
                <a:cs typeface="Verdana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2000">
                <a:latin typeface="Verdana"/>
                <a:cs typeface="Verdana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algn="l" rtl="0"/>
            <a:r>
              <a:rPr lang="es" b="0" i="0" u="none" baseline="0"/>
              <a:t>Hacer clic para editar los Estilos de texto maestros</a:t>
            </a:r>
          </a:p>
          <a:p>
            <a:pPr lvl="1" algn="l" rtl="0"/>
            <a:r>
              <a:rPr lang="es" b="0" i="0" u="none" baseline="0"/>
              <a:t>Segundo nivel</a:t>
            </a:r>
          </a:p>
          <a:p>
            <a:pPr lvl="2" algn="l" rtl="0"/>
            <a:r>
              <a:rPr lang="es" b="0" i="0" u="none" baseline="0"/>
              <a:t>Tercer nivel</a:t>
            </a:r>
          </a:p>
          <a:p>
            <a:pPr lvl="3" algn="l" rtl="0"/>
            <a:r>
              <a:rPr lang="es" b="0" i="0" u="none" baseline="0"/>
              <a:t>Cuarto nivel</a:t>
            </a:r>
          </a:p>
          <a:p>
            <a:pPr lvl="4" algn="l" rtl="0"/>
            <a:r>
              <a:rPr lang="es" b="0" i="0" u="none" baseline="0"/>
              <a:t>Quinto nivel</a:t>
            </a:r>
            <a:endParaRPr lang="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5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5" y="1"/>
            <a:ext cx="8229600" cy="575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s" b="0" i="0" u="none" baseline="0"/>
              <a:t>HACER CLIC PARA EDITAR EL ESTILO DE TÍTULO MAESTRO</a:t>
            </a:r>
            <a:endParaRPr lang="es" dirty="0"/>
          </a:p>
        </p:txBody>
      </p:sp>
      <p:sp>
        <p:nvSpPr>
          <p:cNvPr id="35" name="14 Rectángulo"/>
          <p:cNvSpPr/>
          <p:nvPr userDrawn="1"/>
        </p:nvSpPr>
        <p:spPr>
          <a:xfrm>
            <a:off x="5214942" y="4929204"/>
            <a:ext cx="3929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s" sz="800" b="0" i="1" u="none" baseline="0" dirty="0">
                <a:solidFill>
                  <a:srgbClr val="002142"/>
                </a:solidFill>
                <a:latin typeface="Arial" pitchFamily="34" charset="0"/>
                <a:cs typeface="Arial" pitchFamily="34" charset="0"/>
              </a:rPr>
              <a:t>Confidencial:</a:t>
            </a:r>
            <a:r>
              <a:rPr lang="es" sz="800" b="0" i="0" u="none" baseline="0" dirty="0">
                <a:solidFill>
                  <a:srgbClr val="0021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" sz="800" b="0" i="1" u="none" baseline="0" dirty="0">
                <a:solidFill>
                  <a:srgbClr val="002142"/>
                </a:solidFill>
                <a:latin typeface="Arial" pitchFamily="34" charset="0"/>
                <a:cs typeface="Arial" pitchFamily="34" charset="0"/>
              </a:rPr>
              <a:t>No reproducir sin el previo permiso de </a:t>
            </a:r>
            <a:r>
              <a:rPr lang="es" sz="800" b="0" i="1" u="none" baseline="0" dirty="0" smtClean="0">
                <a:solidFill>
                  <a:srgbClr val="002142"/>
                </a:solidFill>
                <a:latin typeface="Arial" pitchFamily="34" charset="0"/>
                <a:cs typeface="Arial" pitchFamily="34" charset="0"/>
              </a:rPr>
              <a:t>NEORIS</a:t>
            </a:r>
            <a:r>
              <a:rPr lang="es" sz="700" b="0" i="1" u="none" baseline="0" dirty="0">
                <a:solidFill>
                  <a:srgbClr val="00214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" sz="700" i="1" dirty="0">
              <a:solidFill>
                <a:srgbClr val="00214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go-neoris-institutional.png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0" y="4709964"/>
            <a:ext cx="990830" cy="327328"/>
          </a:xfrm>
          <a:prstGeom prst="rect">
            <a:avLst/>
          </a:prstGeom>
        </p:spPr>
      </p:pic>
      <p:pic>
        <p:nvPicPr>
          <p:cNvPr id="10" name="Picture 6" descr="C:\Users\e-avnieto\Documents\Diseño Informacion\Logos\NEORIS Logo_Color Bar\Artboard 1.png"/>
          <p:cNvPicPr>
            <a:picLocks noChangeAspect="1" noChangeArrowheads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87" y="4860276"/>
            <a:ext cx="7812000" cy="39059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48841"/>
            <a:ext cx="457232" cy="20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EC5C1C"/>
                </a:solidFill>
                <a:latin typeface="Verdana"/>
                <a:cs typeface="Verdana"/>
              </a:defRPr>
            </a:lvl1pPr>
          </a:lstStyle>
          <a:p>
            <a:fld id="{3D4F49ED-237C-6F44-BAE2-1546C72291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8581174" y="255183"/>
            <a:ext cx="214296" cy="1588"/>
          </a:xfrm>
          <a:prstGeom prst="line">
            <a:avLst/>
          </a:prstGeom>
          <a:ln>
            <a:solidFill>
              <a:srgbClr val="EC5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4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63" r:id="rId8"/>
    <p:sldLayoutId id="2147483656" r:id="rId9"/>
    <p:sldLayoutId id="2147483665" r:id="rId10"/>
    <p:sldLayoutId id="2147483657" r:id="rId11"/>
    <p:sldLayoutId id="2147483664" r:id="rId12"/>
    <p:sldLayoutId id="2147483658" r:id="rId13"/>
    <p:sldLayoutId id="2147483659" r:id="rId14"/>
    <p:sldLayoutId id="2147483666" r:id="rId15"/>
    <p:sldLayoutId id="2147483667" r:id="rId16"/>
    <p:sldLayoutId id="2147483668" r:id="rId17"/>
    <p:sldLayoutId id="2147483669" r:id="rId18"/>
    <p:sldLayoutId id="2147483680" r:id="rId19"/>
    <p:sldLayoutId id="2147483675" r:id="rId20"/>
    <p:sldLayoutId id="2147483676" r:id="rId21"/>
    <p:sldLayoutId id="2147483679" r:id="rId22"/>
    <p:sldLayoutId id="2147483674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700" b="1" i="0" kern="1200">
          <a:solidFill>
            <a:srgbClr val="EC5C1C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4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4" y="3717039"/>
            <a:ext cx="7167074" cy="26057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Transformación Digital </a:t>
            </a:r>
            <a:endParaRPr lang="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714" y="4058271"/>
            <a:ext cx="5522446" cy="532650"/>
          </a:xfrm>
        </p:spPr>
        <p:txBody>
          <a:bodyPr>
            <a:normAutofit lnSpcReduction="10000"/>
          </a:bodyPr>
          <a:lstStyle/>
          <a:p>
            <a:r>
              <a:rPr lang="es-CL" b="1" dirty="0" smtClean="0"/>
              <a:t>“Un Punto de Vista” </a:t>
            </a:r>
            <a:endParaRPr lang="es-AR" b="1" dirty="0" smtClean="0"/>
          </a:p>
          <a:p>
            <a:r>
              <a:rPr lang="es-CL" dirty="0" smtClean="0"/>
              <a:t>Marcelo Blazquez</a:t>
            </a:r>
            <a:endParaRPr lang="es-AR" dirty="0"/>
          </a:p>
        </p:txBody>
      </p:sp>
      <p:grpSp>
        <p:nvGrpSpPr>
          <p:cNvPr id="10" name="Group 3586"/>
          <p:cNvGrpSpPr>
            <a:grpSpLocks/>
          </p:cNvGrpSpPr>
          <p:nvPr/>
        </p:nvGrpSpPr>
        <p:grpSpPr bwMode="auto">
          <a:xfrm>
            <a:off x="325156" y="3696893"/>
            <a:ext cx="773432" cy="775542"/>
            <a:chOff x="7564438" y="5870575"/>
            <a:chExt cx="604837" cy="606425"/>
          </a:xfrm>
          <a:solidFill>
            <a:schemeClr val="tx1"/>
          </a:solidFill>
        </p:grpSpPr>
        <p:sp>
          <p:nvSpPr>
            <p:cNvPr id="11" name="Freeform 5"/>
            <p:cNvSpPr>
              <a:spLocks noChangeArrowheads="1"/>
            </p:cNvSpPr>
            <p:nvPr/>
          </p:nvSpPr>
          <p:spPr bwMode="auto">
            <a:xfrm>
              <a:off x="7642225" y="6165850"/>
              <a:ext cx="65088" cy="25400"/>
            </a:xfrm>
            <a:custGeom>
              <a:avLst/>
              <a:gdLst>
                <a:gd name="T0" fmla="*/ 143 w 180"/>
                <a:gd name="T1" fmla="*/ 71 h 72"/>
                <a:gd name="T2" fmla="*/ 143 w 180"/>
                <a:gd name="T3" fmla="*/ 71 h 72"/>
                <a:gd name="T4" fmla="*/ 36 w 180"/>
                <a:gd name="T5" fmla="*/ 71 h 72"/>
                <a:gd name="T6" fmla="*/ 0 w 180"/>
                <a:gd name="T7" fmla="*/ 35 h 72"/>
                <a:gd name="T8" fmla="*/ 36 w 180"/>
                <a:gd name="T9" fmla="*/ 0 h 72"/>
                <a:gd name="T10" fmla="*/ 143 w 180"/>
                <a:gd name="T11" fmla="*/ 0 h 72"/>
                <a:gd name="T12" fmla="*/ 179 w 180"/>
                <a:gd name="T13" fmla="*/ 35 h 72"/>
                <a:gd name="T14" fmla="*/ 143 w 180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2">
                  <a:moveTo>
                    <a:pt x="143" y="71"/>
                  </a:moveTo>
                  <a:lnTo>
                    <a:pt x="143" y="71"/>
                  </a:lnTo>
                  <a:cubicBezTo>
                    <a:pt x="36" y="71"/>
                    <a:pt x="36" y="71"/>
                    <a:pt x="36" y="71"/>
                  </a:cubicBezTo>
                  <a:cubicBezTo>
                    <a:pt x="18" y="71"/>
                    <a:pt x="0" y="54"/>
                    <a:pt x="0" y="35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61" y="0"/>
                    <a:pt x="179" y="18"/>
                    <a:pt x="179" y="35"/>
                  </a:cubicBezTo>
                  <a:cubicBezTo>
                    <a:pt x="179" y="54"/>
                    <a:pt x="161" y="71"/>
                    <a:pt x="143" y="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8027988" y="6165850"/>
              <a:ext cx="65087" cy="25400"/>
            </a:xfrm>
            <a:custGeom>
              <a:avLst/>
              <a:gdLst>
                <a:gd name="T0" fmla="*/ 143 w 179"/>
                <a:gd name="T1" fmla="*/ 71 h 72"/>
                <a:gd name="T2" fmla="*/ 143 w 179"/>
                <a:gd name="T3" fmla="*/ 71 h 72"/>
                <a:gd name="T4" fmla="*/ 35 w 179"/>
                <a:gd name="T5" fmla="*/ 71 h 72"/>
                <a:gd name="T6" fmla="*/ 0 w 179"/>
                <a:gd name="T7" fmla="*/ 35 h 72"/>
                <a:gd name="T8" fmla="*/ 35 w 179"/>
                <a:gd name="T9" fmla="*/ 0 h 72"/>
                <a:gd name="T10" fmla="*/ 143 w 179"/>
                <a:gd name="T11" fmla="*/ 0 h 72"/>
                <a:gd name="T12" fmla="*/ 178 w 179"/>
                <a:gd name="T13" fmla="*/ 35 h 72"/>
                <a:gd name="T14" fmla="*/ 143 w 179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2">
                  <a:moveTo>
                    <a:pt x="143" y="71"/>
                  </a:moveTo>
                  <a:lnTo>
                    <a:pt x="143" y="71"/>
                  </a:lnTo>
                  <a:cubicBezTo>
                    <a:pt x="35" y="71"/>
                    <a:pt x="35" y="71"/>
                    <a:pt x="35" y="71"/>
                  </a:cubicBezTo>
                  <a:cubicBezTo>
                    <a:pt x="18" y="71"/>
                    <a:pt x="0" y="54"/>
                    <a:pt x="0" y="35"/>
                  </a:cubicBezTo>
                  <a:cubicBezTo>
                    <a:pt x="0" y="18"/>
                    <a:pt x="18" y="0"/>
                    <a:pt x="3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78" y="0"/>
                    <a:pt x="178" y="18"/>
                    <a:pt x="178" y="35"/>
                  </a:cubicBezTo>
                  <a:cubicBezTo>
                    <a:pt x="178" y="54"/>
                    <a:pt x="178" y="71"/>
                    <a:pt x="143" y="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  <p:sp>
          <p:nvSpPr>
            <p:cNvPr id="13" name="Freeform 7"/>
            <p:cNvSpPr>
              <a:spLocks noChangeArrowheads="1"/>
            </p:cNvSpPr>
            <p:nvPr/>
          </p:nvSpPr>
          <p:spPr bwMode="auto">
            <a:xfrm>
              <a:off x="7854950" y="6334125"/>
              <a:ext cx="25400" cy="65088"/>
            </a:xfrm>
            <a:custGeom>
              <a:avLst/>
              <a:gdLst>
                <a:gd name="T0" fmla="*/ 35 w 72"/>
                <a:gd name="T1" fmla="*/ 179 h 180"/>
                <a:gd name="T2" fmla="*/ 35 w 72"/>
                <a:gd name="T3" fmla="*/ 179 h 180"/>
                <a:gd name="T4" fmla="*/ 0 w 72"/>
                <a:gd name="T5" fmla="*/ 143 h 180"/>
                <a:gd name="T6" fmla="*/ 0 w 72"/>
                <a:gd name="T7" fmla="*/ 36 h 180"/>
                <a:gd name="T8" fmla="*/ 35 w 72"/>
                <a:gd name="T9" fmla="*/ 0 h 180"/>
                <a:gd name="T10" fmla="*/ 71 w 72"/>
                <a:gd name="T11" fmla="*/ 36 h 180"/>
                <a:gd name="T12" fmla="*/ 71 w 72"/>
                <a:gd name="T13" fmla="*/ 143 h 180"/>
                <a:gd name="T14" fmla="*/ 35 w 72"/>
                <a:gd name="T15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80">
                  <a:moveTo>
                    <a:pt x="35" y="179"/>
                  </a:moveTo>
                  <a:lnTo>
                    <a:pt x="35" y="179"/>
                  </a:lnTo>
                  <a:cubicBezTo>
                    <a:pt x="17" y="179"/>
                    <a:pt x="0" y="161"/>
                    <a:pt x="0" y="14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7" y="0"/>
                    <a:pt x="35" y="0"/>
                  </a:cubicBezTo>
                  <a:cubicBezTo>
                    <a:pt x="53" y="0"/>
                    <a:pt x="71" y="18"/>
                    <a:pt x="71" y="36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61"/>
                    <a:pt x="53" y="179"/>
                    <a:pt x="35" y="1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  <p:sp>
          <p:nvSpPr>
            <p:cNvPr id="14" name="Freeform 8"/>
            <p:cNvSpPr>
              <a:spLocks noChangeArrowheads="1"/>
            </p:cNvSpPr>
            <p:nvPr/>
          </p:nvSpPr>
          <p:spPr bwMode="auto">
            <a:xfrm>
              <a:off x="7854950" y="5940425"/>
              <a:ext cx="25400" cy="71438"/>
            </a:xfrm>
            <a:custGeom>
              <a:avLst/>
              <a:gdLst>
                <a:gd name="T0" fmla="*/ 35 w 72"/>
                <a:gd name="T1" fmla="*/ 196 h 197"/>
                <a:gd name="T2" fmla="*/ 35 w 72"/>
                <a:gd name="T3" fmla="*/ 196 h 197"/>
                <a:gd name="T4" fmla="*/ 0 w 72"/>
                <a:gd name="T5" fmla="*/ 160 h 197"/>
                <a:gd name="T6" fmla="*/ 0 w 72"/>
                <a:gd name="T7" fmla="*/ 36 h 197"/>
                <a:gd name="T8" fmla="*/ 35 w 72"/>
                <a:gd name="T9" fmla="*/ 0 h 197"/>
                <a:gd name="T10" fmla="*/ 71 w 72"/>
                <a:gd name="T11" fmla="*/ 36 h 197"/>
                <a:gd name="T12" fmla="*/ 71 w 72"/>
                <a:gd name="T13" fmla="*/ 160 h 197"/>
                <a:gd name="T14" fmla="*/ 35 w 72"/>
                <a:gd name="T15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97">
                  <a:moveTo>
                    <a:pt x="35" y="196"/>
                  </a:moveTo>
                  <a:lnTo>
                    <a:pt x="35" y="196"/>
                  </a:lnTo>
                  <a:cubicBezTo>
                    <a:pt x="17" y="196"/>
                    <a:pt x="0" y="179"/>
                    <a:pt x="0" y="16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7" y="0"/>
                    <a:pt x="35" y="0"/>
                  </a:cubicBezTo>
                  <a:cubicBezTo>
                    <a:pt x="53" y="0"/>
                    <a:pt x="71" y="17"/>
                    <a:pt x="71" y="36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79"/>
                    <a:pt x="53" y="196"/>
                    <a:pt x="35" y="1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  <p:sp>
          <p:nvSpPr>
            <p:cNvPr id="15" name="Freeform 9"/>
            <p:cNvSpPr>
              <a:spLocks noChangeArrowheads="1"/>
            </p:cNvSpPr>
            <p:nvPr/>
          </p:nvSpPr>
          <p:spPr bwMode="auto">
            <a:xfrm>
              <a:off x="7770813" y="6049963"/>
              <a:ext cx="231775" cy="244475"/>
            </a:xfrm>
            <a:custGeom>
              <a:avLst/>
              <a:gdLst>
                <a:gd name="T0" fmla="*/ 430 w 645"/>
                <a:gd name="T1" fmla="*/ 447 h 681"/>
                <a:gd name="T2" fmla="*/ 447 w 645"/>
                <a:gd name="T3" fmla="*/ 447 h 681"/>
                <a:gd name="T4" fmla="*/ 447 w 645"/>
                <a:gd name="T5" fmla="*/ 447 h 681"/>
                <a:gd name="T6" fmla="*/ 644 w 645"/>
                <a:gd name="T7" fmla="*/ 0 h 681"/>
                <a:gd name="T8" fmla="*/ 215 w 645"/>
                <a:gd name="T9" fmla="*/ 233 h 681"/>
                <a:gd name="T10" fmla="*/ 215 w 645"/>
                <a:gd name="T11" fmla="*/ 233 h 681"/>
                <a:gd name="T12" fmla="*/ 215 w 645"/>
                <a:gd name="T13" fmla="*/ 233 h 681"/>
                <a:gd name="T14" fmla="*/ 215 w 645"/>
                <a:gd name="T15" fmla="*/ 233 h 681"/>
                <a:gd name="T16" fmla="*/ 215 w 645"/>
                <a:gd name="T17" fmla="*/ 233 h 681"/>
                <a:gd name="T18" fmla="*/ 0 w 645"/>
                <a:gd name="T19" fmla="*/ 680 h 681"/>
                <a:gd name="T20" fmla="*/ 430 w 645"/>
                <a:gd name="T21" fmla="*/ 44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5" h="681">
                  <a:moveTo>
                    <a:pt x="430" y="447"/>
                  </a:moveTo>
                  <a:lnTo>
                    <a:pt x="447" y="447"/>
                  </a:lnTo>
                  <a:lnTo>
                    <a:pt x="447" y="447"/>
                  </a:lnTo>
                  <a:lnTo>
                    <a:pt x="644" y="0"/>
                  </a:lnTo>
                  <a:lnTo>
                    <a:pt x="215" y="233"/>
                  </a:lnTo>
                  <a:lnTo>
                    <a:pt x="215" y="233"/>
                  </a:lnTo>
                  <a:lnTo>
                    <a:pt x="215" y="233"/>
                  </a:lnTo>
                  <a:lnTo>
                    <a:pt x="215" y="233"/>
                  </a:lnTo>
                  <a:lnTo>
                    <a:pt x="215" y="233"/>
                  </a:lnTo>
                  <a:lnTo>
                    <a:pt x="0" y="680"/>
                  </a:lnTo>
                  <a:lnTo>
                    <a:pt x="430" y="44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  <p:sp>
          <p:nvSpPr>
            <p:cNvPr id="16" name="Freeform 442"/>
            <p:cNvSpPr>
              <a:spLocks noChangeArrowheads="1"/>
            </p:cNvSpPr>
            <p:nvPr/>
          </p:nvSpPr>
          <p:spPr bwMode="auto">
            <a:xfrm>
              <a:off x="7564438" y="5870575"/>
              <a:ext cx="604837" cy="606425"/>
            </a:xfrm>
            <a:custGeom>
              <a:avLst/>
              <a:gdLst>
                <a:gd name="T0" fmla="*/ 840 w 1682"/>
                <a:gd name="T1" fmla="*/ 1682 h 1683"/>
                <a:gd name="T2" fmla="*/ 840 w 1682"/>
                <a:gd name="T3" fmla="*/ 1682 h 1683"/>
                <a:gd name="T4" fmla="*/ 0 w 1682"/>
                <a:gd name="T5" fmla="*/ 841 h 1683"/>
                <a:gd name="T6" fmla="*/ 840 w 1682"/>
                <a:gd name="T7" fmla="*/ 0 h 1683"/>
                <a:gd name="T8" fmla="*/ 1681 w 1682"/>
                <a:gd name="T9" fmla="*/ 841 h 1683"/>
                <a:gd name="T10" fmla="*/ 840 w 1682"/>
                <a:gd name="T11" fmla="*/ 1682 h 1683"/>
                <a:gd name="T12" fmla="*/ 840 w 1682"/>
                <a:gd name="T13" fmla="*/ 107 h 1683"/>
                <a:gd name="T14" fmla="*/ 840 w 1682"/>
                <a:gd name="T15" fmla="*/ 107 h 1683"/>
                <a:gd name="T16" fmla="*/ 124 w 1682"/>
                <a:gd name="T17" fmla="*/ 841 h 1683"/>
                <a:gd name="T18" fmla="*/ 840 w 1682"/>
                <a:gd name="T19" fmla="*/ 1556 h 1683"/>
                <a:gd name="T20" fmla="*/ 1556 w 1682"/>
                <a:gd name="T21" fmla="*/ 841 h 1683"/>
                <a:gd name="T22" fmla="*/ 840 w 1682"/>
                <a:gd name="T23" fmla="*/ 107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2" h="1683">
                  <a:moveTo>
                    <a:pt x="840" y="1682"/>
                  </a:moveTo>
                  <a:lnTo>
                    <a:pt x="840" y="1682"/>
                  </a:lnTo>
                  <a:cubicBezTo>
                    <a:pt x="375" y="1682"/>
                    <a:pt x="0" y="1306"/>
                    <a:pt x="0" y="841"/>
                  </a:cubicBezTo>
                  <a:cubicBezTo>
                    <a:pt x="0" y="376"/>
                    <a:pt x="375" y="0"/>
                    <a:pt x="840" y="0"/>
                  </a:cubicBezTo>
                  <a:cubicBezTo>
                    <a:pt x="1306" y="0"/>
                    <a:pt x="1681" y="376"/>
                    <a:pt x="1681" y="841"/>
                  </a:cubicBezTo>
                  <a:cubicBezTo>
                    <a:pt x="1681" y="1306"/>
                    <a:pt x="1306" y="1682"/>
                    <a:pt x="840" y="1682"/>
                  </a:cubicBezTo>
                  <a:close/>
                  <a:moveTo>
                    <a:pt x="840" y="107"/>
                  </a:moveTo>
                  <a:lnTo>
                    <a:pt x="840" y="107"/>
                  </a:lnTo>
                  <a:cubicBezTo>
                    <a:pt x="447" y="107"/>
                    <a:pt x="124" y="429"/>
                    <a:pt x="124" y="841"/>
                  </a:cubicBezTo>
                  <a:cubicBezTo>
                    <a:pt x="124" y="1234"/>
                    <a:pt x="447" y="1556"/>
                    <a:pt x="840" y="1556"/>
                  </a:cubicBezTo>
                  <a:cubicBezTo>
                    <a:pt x="1234" y="1556"/>
                    <a:pt x="1556" y="1234"/>
                    <a:pt x="1556" y="841"/>
                  </a:cubicBezTo>
                  <a:cubicBezTo>
                    <a:pt x="1556" y="429"/>
                    <a:pt x="1234" y="107"/>
                    <a:pt x="840" y="10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3732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  <p:sp>
          <p:nvSpPr>
            <p:cNvPr id="17" name="Freeform 443"/>
            <p:cNvSpPr>
              <a:spLocks noChangeArrowheads="1"/>
            </p:cNvSpPr>
            <p:nvPr/>
          </p:nvSpPr>
          <p:spPr bwMode="auto">
            <a:xfrm>
              <a:off x="7635875" y="5940425"/>
              <a:ext cx="463550" cy="463550"/>
            </a:xfrm>
            <a:custGeom>
              <a:avLst/>
              <a:gdLst>
                <a:gd name="T0" fmla="*/ 644 w 1289"/>
                <a:gd name="T1" fmla="*/ 1288 h 1289"/>
                <a:gd name="T2" fmla="*/ 644 w 1289"/>
                <a:gd name="T3" fmla="*/ 1288 h 1289"/>
                <a:gd name="T4" fmla="*/ 0 w 1289"/>
                <a:gd name="T5" fmla="*/ 644 h 1289"/>
                <a:gd name="T6" fmla="*/ 644 w 1289"/>
                <a:gd name="T7" fmla="*/ 0 h 1289"/>
                <a:gd name="T8" fmla="*/ 1288 w 1289"/>
                <a:gd name="T9" fmla="*/ 644 h 1289"/>
                <a:gd name="T10" fmla="*/ 644 w 1289"/>
                <a:gd name="T11" fmla="*/ 1288 h 1289"/>
                <a:gd name="T12" fmla="*/ 644 w 1289"/>
                <a:gd name="T13" fmla="*/ 36 h 1289"/>
                <a:gd name="T14" fmla="*/ 644 w 1289"/>
                <a:gd name="T15" fmla="*/ 36 h 1289"/>
                <a:gd name="T16" fmla="*/ 54 w 1289"/>
                <a:gd name="T17" fmla="*/ 644 h 1289"/>
                <a:gd name="T18" fmla="*/ 644 w 1289"/>
                <a:gd name="T19" fmla="*/ 1234 h 1289"/>
                <a:gd name="T20" fmla="*/ 1235 w 1289"/>
                <a:gd name="T21" fmla="*/ 644 h 1289"/>
                <a:gd name="T22" fmla="*/ 644 w 1289"/>
                <a:gd name="T23" fmla="*/ 36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9" h="1289">
                  <a:moveTo>
                    <a:pt x="644" y="1288"/>
                  </a:moveTo>
                  <a:lnTo>
                    <a:pt x="644" y="1288"/>
                  </a:lnTo>
                  <a:cubicBezTo>
                    <a:pt x="286" y="1288"/>
                    <a:pt x="0" y="984"/>
                    <a:pt x="0" y="644"/>
                  </a:cubicBezTo>
                  <a:cubicBezTo>
                    <a:pt x="0" y="286"/>
                    <a:pt x="286" y="0"/>
                    <a:pt x="644" y="0"/>
                  </a:cubicBezTo>
                  <a:cubicBezTo>
                    <a:pt x="1002" y="0"/>
                    <a:pt x="1288" y="286"/>
                    <a:pt x="1288" y="644"/>
                  </a:cubicBezTo>
                  <a:cubicBezTo>
                    <a:pt x="1288" y="984"/>
                    <a:pt x="1002" y="1288"/>
                    <a:pt x="644" y="1288"/>
                  </a:cubicBezTo>
                  <a:close/>
                  <a:moveTo>
                    <a:pt x="644" y="36"/>
                  </a:moveTo>
                  <a:lnTo>
                    <a:pt x="644" y="36"/>
                  </a:lnTo>
                  <a:cubicBezTo>
                    <a:pt x="322" y="36"/>
                    <a:pt x="54" y="304"/>
                    <a:pt x="54" y="644"/>
                  </a:cubicBezTo>
                  <a:cubicBezTo>
                    <a:pt x="54" y="966"/>
                    <a:pt x="322" y="1234"/>
                    <a:pt x="644" y="1234"/>
                  </a:cubicBezTo>
                  <a:cubicBezTo>
                    <a:pt x="966" y="1234"/>
                    <a:pt x="1235" y="966"/>
                    <a:pt x="1235" y="644"/>
                  </a:cubicBezTo>
                  <a:cubicBezTo>
                    <a:pt x="1235" y="304"/>
                    <a:pt x="966" y="36"/>
                    <a:pt x="644" y="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3732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  <p:sp>
          <p:nvSpPr>
            <p:cNvPr id="18" name="Freeform 503"/>
            <p:cNvSpPr>
              <a:spLocks noChangeArrowheads="1"/>
            </p:cNvSpPr>
            <p:nvPr/>
          </p:nvSpPr>
          <p:spPr bwMode="auto">
            <a:xfrm>
              <a:off x="7796213" y="6153150"/>
              <a:ext cx="109537" cy="122238"/>
            </a:xfrm>
            <a:custGeom>
              <a:avLst/>
              <a:gdLst>
                <a:gd name="T0" fmla="*/ 304 w 305"/>
                <a:gd name="T1" fmla="*/ 143 h 341"/>
                <a:gd name="T2" fmla="*/ 0 w 305"/>
                <a:gd name="T3" fmla="*/ 340 h 341"/>
                <a:gd name="T4" fmla="*/ 161 w 305"/>
                <a:gd name="T5" fmla="*/ 0 h 341"/>
                <a:gd name="T6" fmla="*/ 304 w 305"/>
                <a:gd name="T7" fmla="*/ 14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341">
                  <a:moveTo>
                    <a:pt x="304" y="143"/>
                  </a:moveTo>
                  <a:lnTo>
                    <a:pt x="0" y="340"/>
                  </a:lnTo>
                  <a:lnTo>
                    <a:pt x="161" y="0"/>
                  </a:lnTo>
                  <a:lnTo>
                    <a:pt x="304" y="1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3732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>
                <a:defRPr/>
              </a:pPr>
              <a:endParaRPr lang="es">
                <a:cs typeface="SimSun" charset="0"/>
              </a:endParaRPr>
            </a:p>
          </p:txBody>
        </p:sp>
      </p:grp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 b="11834"/>
          <a:stretch>
            <a:fillRect/>
          </a:stretch>
        </p:blipFill>
        <p:spPr>
          <a:xfrm>
            <a:off x="0" y="678426"/>
            <a:ext cx="9144000" cy="2910347"/>
          </a:xfrm>
        </p:spPr>
      </p:pic>
      <p:pic>
        <p:nvPicPr>
          <p:cNvPr id="21" name="Picture 2" descr="C:\00. CTO\01. Clientes\DTV\05. Plataforma Comercial\IMGs\Digital-Communication 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10773"/>
          <a:stretch/>
        </p:blipFill>
        <p:spPr bwMode="auto">
          <a:xfrm>
            <a:off x="0" y="673099"/>
            <a:ext cx="9143999" cy="29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09" y="3777920"/>
            <a:ext cx="2001838" cy="69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31490"/>
            <a:ext cx="1894988" cy="64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1391" y="4472435"/>
            <a:ext cx="4606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XV Congreso Internacional en Innovación Tecnológica Informática 2017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0717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sz="6600" dirty="0"/>
              <a:t>Transformación</a:t>
            </a:r>
          </a:p>
          <a:p>
            <a:r>
              <a:rPr lang="es-ES_tradnl" sz="6600" dirty="0" smtClean="0"/>
              <a:t>Digital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2199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Transformación Digital</a:t>
            </a:r>
            <a:endParaRPr lang="es-AR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90605" y="140675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3D4F49ED-237C-6F44-BAE2-1546C722914E}" type="slidenum">
              <a:rPr/>
              <a:pPr algn="l" rtl="0"/>
              <a:t>11</a:t>
            </a:fld>
            <a:endParaRPr lang="e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74"/>
            <a:ext cx="9141153" cy="40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61" y="575072"/>
            <a:ext cx="5444934" cy="40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29180" y="4013391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Robotics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4385" y="4013391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Cloud Computing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8463" y="1070378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Design</a:t>
            </a:r>
            <a:r>
              <a:rPr lang="es-A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s-AR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Thinking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7341" y="3032386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UX / CX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628" y="1560880"/>
            <a:ext cx="271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A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Customer</a:t>
            </a:r>
            <a:r>
              <a:rPr lang="es-A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s-A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Centricity</a:t>
            </a:r>
            <a:endParaRPr lang="es-A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439" y="1070378"/>
            <a:ext cx="249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Customer</a:t>
            </a:r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Journey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8663" y="2541884"/>
            <a:ext cx="124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Big Data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099" y="2051382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Machine </a:t>
            </a:r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Learning</a:t>
            </a:r>
            <a:endParaRPr lang="es-AR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8602" y="1560880"/>
            <a:ext cx="281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Artificial </a:t>
            </a:r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Intelligence</a:t>
            </a:r>
            <a:endParaRPr lang="es-AR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4214" y="2541884"/>
            <a:ext cx="1345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Analytics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8330" y="3522888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Mobile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4214" y="3032386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IoT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8602" y="3522888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Agile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2747" y="610240"/>
            <a:ext cx="310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u="sng" dirty="0" smtClean="0">
                <a:solidFill>
                  <a:schemeClr val="bg1"/>
                </a:solidFill>
                <a:latin typeface="+mj-lt"/>
              </a:rPr>
              <a:t>Digital </a:t>
            </a:r>
            <a:r>
              <a:rPr lang="es-AR" sz="2400" b="1" u="sng" dirty="0" err="1" smtClean="0">
                <a:solidFill>
                  <a:schemeClr val="bg1"/>
                </a:solidFill>
                <a:latin typeface="+mj-lt"/>
              </a:rPr>
              <a:t>Transformation</a:t>
            </a:r>
            <a:endParaRPr lang="es-AR" sz="24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4214" y="2051382"/>
            <a:ext cx="284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Business</a:t>
            </a:r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aur" pitchFamily="18" charset="0"/>
              </a:rPr>
              <a:t> </a:t>
            </a:r>
            <a:r>
              <a:rPr lang="es-AR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Intelligence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06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Transformación Digital</a:t>
            </a:r>
            <a:endParaRPr lang="es-AR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90605" y="140675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3D4F49ED-237C-6F44-BAE2-1546C722914E}" type="slidenum">
              <a:rPr/>
              <a:pPr algn="l" rtl="0"/>
              <a:t>12</a:t>
            </a:fld>
            <a:endParaRPr lang="e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74"/>
            <a:ext cx="9141153" cy="40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54" y="575072"/>
            <a:ext cx="5444934" cy="40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27805" y="122363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Que es?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903" y="1770369"/>
            <a:ext cx="245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Por que Cambiar?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5850" y="676899"/>
            <a:ext cx="305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u="sng" dirty="0" smtClean="0">
                <a:solidFill>
                  <a:schemeClr val="bg1"/>
                </a:solidFill>
                <a:latin typeface="+mj-lt"/>
              </a:rPr>
              <a:t>Transformación Digital</a:t>
            </a:r>
            <a:endParaRPr lang="es-AR" sz="24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6160" y="2863840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Como hacerlo?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9556" y="2317104"/>
            <a:ext cx="173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Obstáculos?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27263" y="1223634"/>
            <a:ext cx="193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Es Optimizar?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99418" y="2036193"/>
            <a:ext cx="27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Cual es el </a:t>
            </a:r>
            <a:r>
              <a:rPr lang="es-A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Main</a:t>
            </a:r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Set?</a:t>
            </a:r>
            <a:endParaRPr lang="es-AR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0733" y="2842567"/>
            <a:ext cx="2982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Cuales son las Claves?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38545" y="4057529"/>
            <a:ext cx="414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u="sng" dirty="0" smtClean="0">
                <a:solidFill>
                  <a:schemeClr val="bg1"/>
                </a:solidFill>
                <a:latin typeface="+mj-lt"/>
              </a:rPr>
              <a:t>Ambición Digital de la Empresa</a:t>
            </a:r>
            <a:endParaRPr lang="es-AR" sz="24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20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2861" y="706846"/>
            <a:ext cx="8824781" cy="659193"/>
          </a:xfrm>
        </p:spPr>
        <p:txBody>
          <a:bodyPr/>
          <a:lstStyle/>
          <a:p>
            <a:r>
              <a:rPr lang="es-ES_tradnl" u="sng" dirty="0" smtClean="0"/>
              <a:t>Que es?</a:t>
            </a:r>
            <a:r>
              <a:rPr lang="es-ES_tradnl" b="0" u="sng" dirty="0" smtClean="0"/>
              <a:t>:</a:t>
            </a:r>
            <a:endParaRPr lang="es-ES_tradnl" sz="1200" b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861" y="831256"/>
            <a:ext cx="8824783" cy="1514386"/>
          </a:xfrm>
        </p:spPr>
        <p:txBody>
          <a:bodyPr/>
          <a:lstStyle/>
          <a:p>
            <a:pPr marL="1200150" lvl="1" indent="-457200">
              <a:buFont typeface="Arial" charset="0"/>
              <a:buChar char="•"/>
            </a:pPr>
            <a:endParaRPr lang="es-CL" sz="14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s-AR" sz="1800" dirty="0" smtClean="0"/>
              <a:t>La</a:t>
            </a:r>
            <a:r>
              <a:rPr lang="es-AR" sz="1800" dirty="0"/>
              <a:t> </a:t>
            </a:r>
            <a:r>
              <a:rPr lang="es-AR" sz="1800" dirty="0">
                <a:solidFill>
                  <a:schemeClr val="accent2"/>
                </a:solidFill>
              </a:rPr>
              <a:t>Transformación Digital </a:t>
            </a:r>
            <a:r>
              <a:rPr lang="es-AR" sz="1800" dirty="0"/>
              <a:t>del negocio, es un tipo de viaje digital que tiene la ambición de llevar a </a:t>
            </a:r>
            <a:r>
              <a:rPr lang="es-AR" sz="1800" dirty="0" smtClean="0"/>
              <a:t>cabo: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Nuevas </a:t>
            </a:r>
            <a:r>
              <a:rPr lang="es-AR" sz="1400" dirty="0"/>
              <a:t>fuentes de </a:t>
            </a:r>
            <a:r>
              <a:rPr lang="es-AR" sz="1400" dirty="0" smtClean="0"/>
              <a:t>ingresos y Nuevos Modelos de Negocio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Nuevos </a:t>
            </a:r>
            <a:r>
              <a:rPr lang="es-AR" sz="1400" dirty="0"/>
              <a:t>productos y </a:t>
            </a:r>
            <a:r>
              <a:rPr lang="es-AR" sz="1400" dirty="0" smtClean="0"/>
              <a:t>servicios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Es </a:t>
            </a:r>
            <a:r>
              <a:rPr lang="es-AR" sz="1400" dirty="0"/>
              <a:t>la elegida por las empresas que deben adaptarse a una disrupción o que desean ser disruptivas dentro de su industria.</a:t>
            </a:r>
          </a:p>
          <a:p>
            <a:pPr marL="457200" indent="-457200" algn="just">
              <a:buFont typeface="Arial" charset="0"/>
              <a:buChar char="•"/>
            </a:pPr>
            <a:endParaRPr lang="es-AR" sz="1800" dirty="0" smtClean="0"/>
          </a:p>
          <a:p>
            <a:pPr marL="457200" indent="-457200" algn="just">
              <a:buFont typeface="Arial" charset="0"/>
              <a:buChar char="•"/>
            </a:pPr>
            <a:endParaRPr lang="es-AR" sz="1800" dirty="0" smtClean="0"/>
          </a:p>
          <a:p>
            <a:pPr marL="457200" indent="-457200" algn="just">
              <a:buFont typeface="Arial" charset="0"/>
              <a:buChar char="•"/>
            </a:pPr>
            <a:endParaRPr lang="es-ES_tradnl" sz="1800" b="1" dirty="0"/>
          </a:p>
          <a:p>
            <a:pPr marL="457200" indent="-457200">
              <a:buFont typeface="Arial" charset="0"/>
              <a:buChar char="•"/>
            </a:pPr>
            <a:endParaRPr lang="es-ES_tradnl" sz="1800" b="1" dirty="0" smtClean="0"/>
          </a:p>
          <a:p>
            <a:pPr algn="just"/>
            <a:endParaRPr lang="es-CL" sz="1400" dirty="0"/>
          </a:p>
          <a:p>
            <a:pPr marL="457200" indent="-457200">
              <a:buFont typeface="Arial" charset="0"/>
              <a:buChar char="•"/>
            </a:pPr>
            <a:endParaRPr lang="es-CL" sz="18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8346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136241" y="2518199"/>
            <a:ext cx="8824783" cy="151438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1" indent="-457200">
              <a:buFont typeface="Arial" charset="0"/>
              <a:buChar char="•"/>
            </a:pPr>
            <a:endParaRPr lang="es-CL" sz="14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s-AR" sz="1800" dirty="0" smtClean="0"/>
              <a:t>La </a:t>
            </a:r>
            <a:r>
              <a:rPr lang="es-AR" sz="1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Optimización</a:t>
            </a:r>
            <a:r>
              <a:rPr lang="es-AR" sz="1800" dirty="0" smtClean="0"/>
              <a:t> </a:t>
            </a:r>
            <a:r>
              <a:rPr lang="es-AR" sz="1800" dirty="0"/>
              <a:t>de negocio digital es un tipo de viaje digital que tiene la ambición de mejorar significativamente los modelos de negocios existentes a través </a:t>
            </a:r>
            <a:r>
              <a:rPr lang="es-AR" sz="1800" dirty="0" smtClean="0"/>
              <a:t>de: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Mejorar la productividad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Mayor </a:t>
            </a:r>
            <a:r>
              <a:rPr lang="es-AR" sz="1400" dirty="0"/>
              <a:t>generación de ingresos de los negocios </a:t>
            </a:r>
            <a:r>
              <a:rPr lang="es-AR" sz="1400" dirty="0" smtClean="0"/>
              <a:t>existentes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Mejorar costos y G&amp;A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Mejorar </a:t>
            </a:r>
            <a:r>
              <a:rPr lang="es-AR" sz="1400" dirty="0"/>
              <a:t>la experiencia del </a:t>
            </a:r>
            <a:r>
              <a:rPr lang="es-AR" sz="1400" dirty="0" smtClean="0"/>
              <a:t>cliente</a:t>
            </a:r>
            <a:endParaRPr lang="es-AR" sz="1800" dirty="0" smtClean="0"/>
          </a:p>
          <a:p>
            <a:pPr marL="457200" indent="-457200" algn="just">
              <a:buFont typeface="Arial" charset="0"/>
              <a:buChar char="•"/>
            </a:pPr>
            <a:endParaRPr lang="es-AR" sz="1800" dirty="0" smtClean="0"/>
          </a:p>
          <a:p>
            <a:pPr marL="457200" indent="-457200" algn="just">
              <a:buFont typeface="Arial" charset="0"/>
              <a:buChar char="•"/>
            </a:pPr>
            <a:endParaRPr lang="es-ES_tradnl" sz="1800" b="1" dirty="0" smtClean="0"/>
          </a:p>
          <a:p>
            <a:pPr marL="457200" indent="-457200">
              <a:buFont typeface="Arial" charset="0"/>
              <a:buChar char="•"/>
            </a:pPr>
            <a:endParaRPr lang="es-ES_tradnl" sz="1800" b="1" dirty="0" smtClean="0"/>
          </a:p>
          <a:p>
            <a:pPr algn="just"/>
            <a:endParaRPr lang="es-CL" sz="1400" dirty="0" smtClean="0"/>
          </a:p>
          <a:p>
            <a:pPr marL="457200" indent="-457200">
              <a:buFont typeface="Arial" charset="0"/>
              <a:buChar char="•"/>
            </a:pPr>
            <a:endParaRPr lang="es-CL" sz="1800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8346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6988" y="828272"/>
            <a:ext cx="4126727" cy="58839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Optimizar tu negocio a través de lo Digital</a:t>
            </a:r>
            <a:endParaRPr lang="es-AR" dirty="0"/>
          </a:p>
        </p:txBody>
      </p:sp>
      <p:sp>
        <p:nvSpPr>
          <p:cNvPr id="14" name="Rounded Rectangle 13"/>
          <p:cNvSpPr/>
          <p:nvPr/>
        </p:nvSpPr>
        <p:spPr>
          <a:xfrm>
            <a:off x="4493663" y="828272"/>
            <a:ext cx="4411803" cy="58839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Transformar tu negocio a través de lo Digital</a:t>
            </a:r>
            <a:endParaRPr lang="es-AR" dirty="0"/>
          </a:p>
        </p:txBody>
      </p:sp>
      <p:sp>
        <p:nvSpPr>
          <p:cNvPr id="11" name="Rounded Rectangle 10"/>
          <p:cNvSpPr/>
          <p:nvPr/>
        </p:nvSpPr>
        <p:spPr>
          <a:xfrm>
            <a:off x="166988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ounded Rectangle 17"/>
          <p:cNvSpPr/>
          <p:nvPr/>
        </p:nvSpPr>
        <p:spPr>
          <a:xfrm>
            <a:off x="1016434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ounded Rectangle 18"/>
          <p:cNvSpPr/>
          <p:nvPr/>
        </p:nvSpPr>
        <p:spPr>
          <a:xfrm>
            <a:off x="1865880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ounded Rectangle 19"/>
          <p:cNvSpPr/>
          <p:nvPr/>
        </p:nvSpPr>
        <p:spPr>
          <a:xfrm>
            <a:off x="2715326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ounded Rectangle 20"/>
          <p:cNvSpPr/>
          <p:nvPr/>
        </p:nvSpPr>
        <p:spPr>
          <a:xfrm>
            <a:off x="3564772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ounded Rectangle 21"/>
          <p:cNvSpPr/>
          <p:nvPr/>
        </p:nvSpPr>
        <p:spPr>
          <a:xfrm>
            <a:off x="4525466" y="1488228"/>
            <a:ext cx="2702265" cy="2227326"/>
          </a:xfrm>
          <a:prstGeom prst="roundRect">
            <a:avLst>
              <a:gd name="adj" fmla="val 7174"/>
            </a:avLst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ounded Rectangle 22"/>
          <p:cNvSpPr/>
          <p:nvPr/>
        </p:nvSpPr>
        <p:spPr>
          <a:xfrm>
            <a:off x="7341222" y="1488228"/>
            <a:ext cx="728943" cy="2227326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ounded Rectangle 23"/>
          <p:cNvSpPr/>
          <p:nvPr/>
        </p:nvSpPr>
        <p:spPr>
          <a:xfrm>
            <a:off x="8145879" y="1488228"/>
            <a:ext cx="728943" cy="2227326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ounded Rectangle 11"/>
          <p:cNvSpPr/>
          <p:nvPr/>
        </p:nvSpPr>
        <p:spPr>
          <a:xfrm>
            <a:off x="166988" y="4166476"/>
            <a:ext cx="2427835" cy="524787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Mejora de la Productividad y de los Ingresos Existentes</a:t>
            </a:r>
            <a:endParaRPr lang="es-AR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2715325" y="4166476"/>
            <a:ext cx="1578389" cy="524787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Mejora de la </a:t>
            </a:r>
            <a:r>
              <a:rPr lang="es-AR" sz="1200" dirty="0" smtClean="0"/>
              <a:t>Experiencia de Usuario</a:t>
            </a:r>
            <a:endParaRPr lang="es-AR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4525467" y="4166476"/>
            <a:ext cx="2702263" cy="524787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Nuevos Ingresos por Nuevos Productos y Servicios</a:t>
            </a:r>
            <a:endParaRPr lang="es-AR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7296432" y="4166476"/>
            <a:ext cx="1551971" cy="524787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Nuevos Modelos de Negocio</a:t>
            </a:r>
            <a:endParaRPr lang="es-A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985" y="3693241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err="1" smtClean="0"/>
              <a:t>Analitica</a:t>
            </a:r>
            <a:endParaRPr lang="es-AR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987269" y="3693241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IOT</a:t>
            </a:r>
          </a:p>
          <a:p>
            <a:r>
              <a:rPr lang="es-AR" sz="1000" dirty="0" smtClean="0"/>
              <a:t>Digital Channels</a:t>
            </a:r>
            <a:endParaRPr lang="es-AR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80557" y="369324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IA</a:t>
            </a:r>
          </a:p>
          <a:p>
            <a:r>
              <a:rPr lang="es-AR" sz="1000" dirty="0" smtClean="0"/>
              <a:t>RPA</a:t>
            </a:r>
            <a:endParaRPr lang="es-AR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91472" y="3693241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IOT</a:t>
            </a:r>
          </a:p>
          <a:p>
            <a:r>
              <a:rPr lang="es-AR" sz="1000" dirty="0" smtClean="0"/>
              <a:t>Digital Channels</a:t>
            </a:r>
            <a:endParaRPr lang="es-AR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46923" y="369324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IOT</a:t>
            </a:r>
          </a:p>
          <a:p>
            <a:r>
              <a:rPr lang="es-AR" sz="1000" dirty="0" err="1" smtClean="0"/>
              <a:t>Analitica</a:t>
            </a:r>
            <a:endParaRPr lang="es-AR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5052" y="3673494"/>
            <a:ext cx="171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Ventas de Datos y Algoritmos</a:t>
            </a:r>
          </a:p>
          <a:p>
            <a:r>
              <a:rPr lang="es-AR" sz="1000" dirty="0" smtClean="0"/>
              <a:t>Nuevos Modelos de Precios</a:t>
            </a:r>
          </a:p>
          <a:p>
            <a:r>
              <a:rPr lang="es-AR" sz="1000" dirty="0" smtClean="0"/>
              <a:t>Nuevos Productos Digitales</a:t>
            </a:r>
            <a:endParaRPr lang="es-AR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296432" y="3715554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Plataforma de</a:t>
            </a:r>
          </a:p>
          <a:p>
            <a:r>
              <a:rPr lang="es-AR" sz="1000" dirty="0"/>
              <a:t>e</a:t>
            </a:r>
            <a:r>
              <a:rPr lang="es-AR" sz="1000" dirty="0" smtClean="0"/>
              <a:t> </a:t>
            </a:r>
            <a:r>
              <a:rPr lang="es-AR" sz="1000" dirty="0" err="1" smtClean="0"/>
              <a:t>commerce</a:t>
            </a:r>
            <a:endParaRPr lang="es-AR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8114075" y="371555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Empresas </a:t>
            </a:r>
          </a:p>
          <a:p>
            <a:r>
              <a:rPr lang="es-AR" sz="1000" dirty="0" smtClean="0"/>
              <a:t>Exponenciales</a:t>
            </a:r>
            <a:endParaRPr lang="es-AR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183703" y="320285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3742" y="3202851"/>
            <a:ext cx="721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Margen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Operativo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5880" y="3202851"/>
            <a:ext cx="7873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Efectividad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Empleados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73275" y="3202851"/>
            <a:ext cx="813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Experiencia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Clientes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13906" y="3202851"/>
            <a:ext cx="830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Incrementar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u</a:t>
            </a:r>
            <a:r>
              <a:rPr lang="es-AR" sz="1000" dirty="0" smtClean="0">
                <a:solidFill>
                  <a:schemeClr val="bg1"/>
                </a:solidFill>
              </a:rPr>
              <a:t>so de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Activos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36817" y="3202851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“Conectados”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0326" y="3202851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“</a:t>
            </a:r>
            <a:r>
              <a:rPr lang="es-AR" sz="900" dirty="0" err="1" smtClean="0">
                <a:solidFill>
                  <a:schemeClr val="bg1"/>
                </a:solidFill>
              </a:rPr>
              <a:t>Plataformados</a:t>
            </a:r>
            <a:r>
              <a:rPr lang="es-AR" sz="1000" dirty="0" smtClean="0">
                <a:solidFill>
                  <a:schemeClr val="bg1"/>
                </a:solidFill>
              </a:rPr>
              <a:t>”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06805" y="3208234"/>
            <a:ext cx="864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Derivados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Industrias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1377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46" name="Oval 45"/>
          <p:cNvSpPr/>
          <p:nvPr/>
        </p:nvSpPr>
        <p:spPr>
          <a:xfrm>
            <a:off x="1260823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47" name="Oval 46"/>
          <p:cNvSpPr/>
          <p:nvPr/>
        </p:nvSpPr>
        <p:spPr>
          <a:xfrm>
            <a:off x="2110269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4</a:t>
            </a:r>
            <a:endParaRPr lang="es-AR" sz="1400" dirty="0"/>
          </a:p>
        </p:txBody>
      </p:sp>
      <p:sp>
        <p:nvSpPr>
          <p:cNvPr id="48" name="Oval 47"/>
          <p:cNvSpPr/>
          <p:nvPr/>
        </p:nvSpPr>
        <p:spPr>
          <a:xfrm>
            <a:off x="2959715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5</a:t>
            </a:r>
            <a:endParaRPr lang="es-AR" sz="1400" dirty="0"/>
          </a:p>
        </p:txBody>
      </p:sp>
      <p:sp>
        <p:nvSpPr>
          <p:cNvPr id="49" name="Oval 48"/>
          <p:cNvSpPr/>
          <p:nvPr/>
        </p:nvSpPr>
        <p:spPr>
          <a:xfrm>
            <a:off x="3809567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6</a:t>
            </a:r>
            <a:endParaRPr lang="es-AR" sz="1400" dirty="0"/>
          </a:p>
        </p:txBody>
      </p:sp>
      <p:sp>
        <p:nvSpPr>
          <p:cNvPr id="50" name="Oval 49"/>
          <p:cNvSpPr/>
          <p:nvPr/>
        </p:nvSpPr>
        <p:spPr>
          <a:xfrm>
            <a:off x="4929866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51" name="Oval 50"/>
          <p:cNvSpPr/>
          <p:nvPr/>
        </p:nvSpPr>
        <p:spPr>
          <a:xfrm>
            <a:off x="6346475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3</a:t>
            </a:r>
            <a:endParaRPr lang="es-AR" sz="1400" dirty="0"/>
          </a:p>
        </p:txBody>
      </p:sp>
      <p:sp>
        <p:nvSpPr>
          <p:cNvPr id="52" name="Oval 51"/>
          <p:cNvSpPr/>
          <p:nvPr/>
        </p:nvSpPr>
        <p:spPr>
          <a:xfrm>
            <a:off x="7585611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5</a:t>
            </a:r>
            <a:endParaRPr lang="es-AR" sz="1400" dirty="0"/>
          </a:p>
        </p:txBody>
      </p:sp>
      <p:sp>
        <p:nvSpPr>
          <p:cNvPr id="53" name="Oval 52"/>
          <p:cNvSpPr/>
          <p:nvPr/>
        </p:nvSpPr>
        <p:spPr>
          <a:xfrm>
            <a:off x="8394034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6</a:t>
            </a:r>
            <a:endParaRPr lang="es-AR" sz="1400" dirty="0"/>
          </a:p>
        </p:txBody>
      </p:sp>
      <p:sp>
        <p:nvSpPr>
          <p:cNvPr id="54" name="Oval 53"/>
          <p:cNvSpPr/>
          <p:nvPr/>
        </p:nvSpPr>
        <p:spPr>
          <a:xfrm>
            <a:off x="1262154" y="2340316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3</a:t>
            </a:r>
            <a:endParaRPr lang="es-AR" sz="1400" dirty="0"/>
          </a:p>
        </p:txBody>
      </p:sp>
      <p:sp>
        <p:nvSpPr>
          <p:cNvPr id="55" name="Oval 54"/>
          <p:cNvSpPr/>
          <p:nvPr/>
        </p:nvSpPr>
        <p:spPr>
          <a:xfrm>
            <a:off x="3809567" y="2071950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7</a:t>
            </a:r>
            <a:endParaRPr lang="es-AR" sz="1400" dirty="0"/>
          </a:p>
        </p:txBody>
      </p:sp>
      <p:sp>
        <p:nvSpPr>
          <p:cNvPr id="56" name="Oval 55"/>
          <p:cNvSpPr/>
          <p:nvPr/>
        </p:nvSpPr>
        <p:spPr>
          <a:xfrm>
            <a:off x="3809567" y="258938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8</a:t>
            </a:r>
            <a:endParaRPr lang="es-AR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938314" y="1734098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Reducción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Costos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7774" y="2548656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Reducción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Gastos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84252" y="1734098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Optimización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Inventario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89452" y="2261448"/>
            <a:ext cx="878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Optimización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Ac Fijos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90783" y="2739839"/>
            <a:ext cx="878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Optimización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Ac </a:t>
            </a:r>
            <a:r>
              <a:rPr lang="es-AR" sz="1000" dirty="0" err="1" smtClean="0">
                <a:solidFill>
                  <a:schemeClr val="bg1"/>
                </a:solidFill>
              </a:rPr>
              <a:t>Financ</a:t>
            </a:r>
            <a:endParaRPr lang="es-AR" sz="1000" dirty="0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6985" y="3163802"/>
            <a:ext cx="411184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08469" y="173409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Venta de Activos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Digitales</a:t>
            </a:r>
          </a:p>
        </p:txBody>
      </p:sp>
      <p:sp>
        <p:nvSpPr>
          <p:cNvPr id="66" name="Oval 65"/>
          <p:cNvSpPr/>
          <p:nvPr/>
        </p:nvSpPr>
        <p:spPr>
          <a:xfrm>
            <a:off x="4929866" y="2340316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4432445" y="254865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Digitalización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Productos y Servicios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10748" y="1734098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Venta  en función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De Pago por Uso</a:t>
            </a:r>
          </a:p>
        </p:txBody>
      </p:sp>
      <p:sp>
        <p:nvSpPr>
          <p:cNvPr id="69" name="Oval 68"/>
          <p:cNvSpPr/>
          <p:nvPr/>
        </p:nvSpPr>
        <p:spPr>
          <a:xfrm>
            <a:off x="6346475" y="2340316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4</a:t>
            </a:r>
            <a:endParaRPr lang="es-AR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5924399" y="2548656"/>
            <a:ext cx="113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Compartir Riesgos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Con Terceros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14815" y="1734098"/>
            <a:ext cx="98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Plataformas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q</a:t>
            </a:r>
            <a:r>
              <a:rPr lang="es-AR" sz="1000" dirty="0" smtClean="0">
                <a:solidFill>
                  <a:schemeClr val="bg1"/>
                </a:solidFill>
              </a:rPr>
              <a:t>ue unen Oferentes y Demandantes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162" y="1734098"/>
            <a:ext cx="987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Movimiento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h</a:t>
            </a:r>
            <a:r>
              <a:rPr lang="es-AR" sz="1000" dirty="0" smtClean="0">
                <a:solidFill>
                  <a:schemeClr val="bg1"/>
                </a:solidFill>
              </a:rPr>
              <a:t>acia otras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Industria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9807" y="1734098"/>
            <a:ext cx="721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Existentes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58102" y="1734098"/>
            <a:ext cx="934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Productividad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los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Empleados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09394" y="1734098"/>
            <a:ext cx="760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Retención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Clientes</a:t>
            </a:r>
            <a:endParaRPr lang="es-AR" sz="10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525467" y="3163802"/>
            <a:ext cx="43493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5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500"/>
                            </p:stCondLst>
                            <p:childTnLst>
                              <p:par>
                                <p:cTn id="2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  <p:bldP spid="26" grpId="0" animBg="1"/>
      <p:bldP spid="27" grpId="0" animBg="1"/>
      <p:bldP spid="28" grpId="0" animBg="1"/>
      <p:bldP spid="1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1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/>
      <p:bldP spid="60" grpId="0"/>
      <p:bldP spid="61" grpId="0"/>
      <p:bldP spid="64" grpId="0"/>
      <p:bldP spid="66" grpId="0" animBg="1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2817593"/>
            <a:ext cx="9144000" cy="14859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2861" y="706846"/>
            <a:ext cx="8824781" cy="659193"/>
          </a:xfrm>
        </p:spPr>
        <p:txBody>
          <a:bodyPr/>
          <a:lstStyle/>
          <a:p>
            <a:r>
              <a:rPr lang="es-ES_tradnl" b="0" u="sng" dirty="0" smtClean="0"/>
              <a:t>Por que Cambiar?</a:t>
            </a:r>
            <a:endParaRPr lang="es-ES_tradnl" sz="12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8346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83573" y="1545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90148" y="1545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96723" y="1545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03298" y="1545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409873" y="1545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00. CTO\04. Transformación Digital\Digital Week 2017\Health Week\Presentacion\IMGs\netflix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81974"/>
            <a:ext cx="1219200" cy="3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00. CTO\04. Transformación Digital\Digital Week 2017\Health Week\Presentacion\IMGs\uber logo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7" y="1593151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00. CTO\04. Transformación Digital\Digital Week 2017\Health Week\Presentacion\IMGs\amazon 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b="34636"/>
          <a:stretch/>
        </p:blipFill>
        <p:spPr bwMode="auto">
          <a:xfrm>
            <a:off x="3809423" y="1836038"/>
            <a:ext cx="1512455" cy="5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00. CTO\04. Transformación Digital\Digital Week 2017\Health Week\Presentacion\IMGs\Airbnb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694750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00. CTO\04. Transformación Digital\Digital Week 2017\Health Week\Presentacion\IMGs\Spotify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35" y="1813750"/>
            <a:ext cx="1429131" cy="4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83573" y="3069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990148" y="3069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96723" y="3069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03298" y="3069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409873" y="3069526"/>
            <a:ext cx="1512455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" y="3238896"/>
            <a:ext cx="1116013" cy="668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49" y="3228302"/>
            <a:ext cx="679450" cy="679450"/>
          </a:xfrm>
          <a:prstGeom prst="rect">
            <a:avLst/>
          </a:prstGeom>
        </p:spPr>
      </p:pic>
      <p:pic>
        <p:nvPicPr>
          <p:cNvPr id="28" name="Picture 6" descr="C:\00. CTO\04. Transformación Digital\Digital Week 2017\Health Week\Presentacion\IMGs\market_stand 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094952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00. CTO\04. Transformación Digital\Digital Week 2017\Health Week\Presentacion\IMGs\hotel 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194164"/>
            <a:ext cx="747725" cy="7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00. CTO\04. Transformación Digital\Digital Week 2017\Health Week\Presentacion\IMGs\CD Music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99" y="3205251"/>
            <a:ext cx="719201" cy="7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3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2861" y="706846"/>
            <a:ext cx="8824781" cy="659193"/>
          </a:xfrm>
        </p:spPr>
        <p:txBody>
          <a:bodyPr/>
          <a:lstStyle/>
          <a:p>
            <a:r>
              <a:rPr lang="es-AR" b="0" dirty="0" smtClean="0"/>
              <a:t>¿</a:t>
            </a:r>
            <a:r>
              <a:rPr lang="es-AR" b="0" dirty="0"/>
              <a:t>Cuáles son los </a:t>
            </a:r>
            <a:r>
              <a:rPr lang="es-AR" b="0" dirty="0" smtClean="0"/>
              <a:t>obstáculos?</a:t>
            </a:r>
            <a:endParaRPr lang="es-AR" b="0" dirty="0"/>
          </a:p>
          <a:p>
            <a:endParaRPr lang="es-ES_tradnl" sz="12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8346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136241" y="1199707"/>
            <a:ext cx="8824783" cy="151438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1" indent="-457200">
              <a:buFont typeface="Arial" charset="0"/>
              <a:buChar char="•"/>
            </a:pPr>
            <a:endParaRPr lang="es-CL" sz="14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s-AR" sz="1800" dirty="0" smtClean="0"/>
              <a:t>Dentro de los principales Obstáculos podemos encontrar: </a:t>
            </a:r>
          </a:p>
          <a:p>
            <a:pPr marL="1200150" lvl="1" indent="-457200" algn="just">
              <a:buFont typeface="Arial" charset="0"/>
              <a:buChar char="•"/>
            </a:pPr>
            <a:endParaRPr lang="es-AR" sz="1400" dirty="0"/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La Junta Directiva es la que empuja la Transformación. El convencimiento y el Direccionamiento cuando se trata de Disrupción de Negocios que funcionan, sean o no digitales, es Anti-Natural.</a:t>
            </a:r>
          </a:p>
          <a:p>
            <a:pPr marL="1600200" lvl="2" indent="-457200" algn="just">
              <a:buFont typeface="Wingdings" pitchFamily="2" charset="2"/>
              <a:buChar char="Ø"/>
            </a:pPr>
            <a:r>
              <a:rPr lang="es-AR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Esto se contrapesa acompañando desde el concepto hasta la “nueva comercialización”, generando proyectos conjuntos y logrando mecanismos que permitan INNOVAR mientras mantienen a la empresa en perfecto funcionamiento</a:t>
            </a:r>
          </a:p>
          <a:p>
            <a:pPr marL="1200150" lvl="1" indent="-457200" algn="just">
              <a:buFont typeface="Arial" charset="0"/>
              <a:buChar char="•"/>
            </a:pPr>
            <a:endParaRPr lang="es-AR" sz="1400" dirty="0" smtClean="0"/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La Cultura es el Sistema Inmune de la Organización. </a:t>
            </a:r>
          </a:p>
          <a:p>
            <a:pPr marL="1600200" lvl="2" indent="-457200" algn="just">
              <a:buFont typeface="Wingdings" pitchFamily="2" charset="2"/>
              <a:buChar char="Ø"/>
            </a:pPr>
            <a:r>
              <a:rPr lang="es-AR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Para </a:t>
            </a:r>
            <a:r>
              <a:rPr lang="es-AR" sz="1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salir </a:t>
            </a:r>
            <a:r>
              <a:rPr lang="es-AR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airoso </a:t>
            </a:r>
            <a:r>
              <a:rPr lang="es-AR" sz="1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de </a:t>
            </a:r>
            <a:r>
              <a:rPr lang="es-AR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esta situación, la clave consiste </a:t>
            </a:r>
            <a:r>
              <a:rPr lang="es-AR" sz="1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sobre todo en encontrar a esas personas que saben cómo </a:t>
            </a:r>
            <a:r>
              <a:rPr lang="es-AR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salirse del </a:t>
            </a:r>
            <a:r>
              <a:rPr lang="es-AR" sz="1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borde </a:t>
            </a:r>
            <a:r>
              <a:rPr lang="es-AR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e ingresar </a:t>
            </a:r>
            <a:r>
              <a:rPr lang="es-AR" sz="1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cuando es </a:t>
            </a:r>
            <a:r>
              <a:rPr lang="es-AR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necesario.</a:t>
            </a:r>
          </a:p>
          <a:p>
            <a:pPr marL="457200" indent="-457200" algn="just">
              <a:buFont typeface="Arial" charset="0"/>
              <a:buChar char="•"/>
            </a:pPr>
            <a:endParaRPr lang="es-AR" sz="1800" dirty="0"/>
          </a:p>
          <a:p>
            <a:pPr algn="just"/>
            <a:endParaRPr lang="es-CL" sz="18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1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Transformación Digital – </a:t>
            </a:r>
            <a:r>
              <a:rPr lang="es-AR" dirty="0" err="1" smtClean="0"/>
              <a:t>Main</a:t>
            </a:r>
            <a:r>
              <a:rPr lang="es-AR" dirty="0" smtClean="0"/>
              <a:t> Set</a:t>
            </a:r>
            <a:endParaRPr lang="es-AR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90605" y="140675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3D4F49ED-237C-6F44-BAE2-1546C722914E}" type="slidenum">
              <a:rPr/>
              <a:pPr algn="l" rtl="0"/>
              <a:t>17</a:t>
            </a:fld>
            <a:endParaRPr lang="es" dirty="0"/>
          </a:p>
        </p:txBody>
      </p:sp>
      <p:sp>
        <p:nvSpPr>
          <p:cNvPr id="7" name="Rectangle 6"/>
          <p:cNvSpPr/>
          <p:nvPr/>
        </p:nvSpPr>
        <p:spPr>
          <a:xfrm>
            <a:off x="4572000" y="575073"/>
            <a:ext cx="4572000" cy="397734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75073"/>
            <a:ext cx="4572000" cy="397734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26972" y="1911905"/>
            <a:ext cx="4167053" cy="11519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Inside</a:t>
            </a:r>
            <a:endParaRPr lang="en-US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2473" y="1933677"/>
            <a:ext cx="4167053" cy="1151906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Out</a:t>
            </a:r>
            <a:endParaRPr lang="en-US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334494"/>
            <a:ext cx="9144000" cy="809006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87784" y="4233428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Compañía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5783" y="4235341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Ecosistema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6971" y="2493484"/>
            <a:ext cx="4167053" cy="11519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</a:t>
            </a:r>
            <a:endParaRPr lang="en-US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2472" y="2515256"/>
            <a:ext cx="4167053" cy="1151906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Outside</a:t>
            </a:r>
            <a:endParaRPr lang="en-US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7" name="Straight Connector 16"/>
          <p:cNvCxnSpPr>
            <a:stCxn id="15" idx="1"/>
            <a:endCxn id="15" idx="3"/>
          </p:cNvCxnSpPr>
          <p:nvPr/>
        </p:nvCxnSpPr>
        <p:spPr>
          <a:xfrm>
            <a:off x="4726971" y="3069437"/>
            <a:ext cx="4167053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0"/>
            <a:endCxn id="15" idx="2"/>
          </p:cNvCxnSpPr>
          <p:nvPr/>
        </p:nvCxnSpPr>
        <p:spPr>
          <a:xfrm>
            <a:off x="6810498" y="2493484"/>
            <a:ext cx="0" cy="115190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 rot="5400000">
            <a:off x="4231757" y="2289398"/>
            <a:ext cx="552893" cy="57415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Down Arrow 18"/>
          <p:cNvSpPr/>
          <p:nvPr/>
        </p:nvSpPr>
        <p:spPr>
          <a:xfrm rot="16200000">
            <a:off x="4358757" y="2727548"/>
            <a:ext cx="552893" cy="57415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49 -3.61531E-6 L 0 -3.61531E-6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4.44444E-6 -0.262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79 8.67552E-7 L -1.66667E-6 8.67552E-7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5" grpId="0" animBg="1"/>
      <p:bldP spid="15" grpId="1" animBg="1"/>
      <p:bldP spid="16" grpId="0" animBg="1"/>
      <p:bldP spid="4" grpId="0" animBg="1"/>
      <p:bldP spid="4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44" y="925587"/>
            <a:ext cx="7012129" cy="376551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2861" y="706846"/>
            <a:ext cx="8824781" cy="659193"/>
          </a:xfrm>
        </p:spPr>
        <p:txBody>
          <a:bodyPr/>
          <a:lstStyle/>
          <a:p>
            <a:r>
              <a:rPr lang="es-AR" b="0" dirty="0"/>
              <a:t>¿</a:t>
            </a:r>
            <a:r>
              <a:rPr lang="es-AR" u="sng" dirty="0"/>
              <a:t>Cómo</a:t>
            </a:r>
            <a:r>
              <a:rPr lang="es-AR" b="0" dirty="0"/>
              <a:t> deben enfocar las organizaciones empresariales el viaje hacia la transformación digital?</a:t>
            </a:r>
          </a:p>
          <a:p>
            <a:endParaRPr lang="es-ES_tradnl" sz="12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8346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Marcador de contenido 2"/>
          <p:cNvSpPr txBox="1">
            <a:spLocks/>
          </p:cNvSpPr>
          <p:nvPr/>
        </p:nvSpPr>
        <p:spPr>
          <a:xfrm>
            <a:off x="3684880" y="1024785"/>
            <a:ext cx="2946494" cy="151438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1" indent="-457200">
              <a:buFont typeface="Arial" charset="0"/>
              <a:buChar char="•"/>
            </a:pPr>
            <a:endParaRPr lang="es-CL" sz="1400" dirty="0" smtClean="0"/>
          </a:p>
          <a:p>
            <a:pPr algn="just"/>
            <a:r>
              <a:rPr lang="es-AR" sz="1800" b="1" u="sng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Design</a:t>
            </a:r>
            <a:r>
              <a:rPr lang="es-AR" sz="1800" b="1" u="sng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s-AR" sz="1800" b="1" u="sng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Thinking</a:t>
            </a:r>
            <a:r>
              <a:rPr lang="es-AR" sz="1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. </a:t>
            </a:r>
            <a:endParaRPr lang="es-AR" sz="1800" dirty="0" smtClean="0"/>
          </a:p>
          <a:p>
            <a:pPr algn="just"/>
            <a:endParaRPr lang="es-CL" sz="1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Transformación</a:t>
            </a:r>
            <a:r>
              <a:rPr lang="en-US" dirty="0" smtClean="0"/>
              <a:t> Digital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53587"/>
            <a:ext cx="457232" cy="206465"/>
          </a:xfrm>
          <a:prstGeom prst="rect">
            <a:avLst/>
          </a:prstGeom>
        </p:spPr>
        <p:txBody>
          <a:bodyPr/>
          <a:lstStyle/>
          <a:p>
            <a:fld id="{3D4F49ED-237C-6F44-BAE2-1546C722914E}" type="slidenum">
              <a:rPr lang="es-MX" smtClean="0"/>
              <a:pPr/>
              <a:t>19</a:t>
            </a:fld>
            <a:endParaRPr lang="es-MX" dirty="0"/>
          </a:p>
        </p:txBody>
      </p:sp>
      <p:sp>
        <p:nvSpPr>
          <p:cNvPr id="8" name="Oval 7"/>
          <p:cNvSpPr/>
          <p:nvPr/>
        </p:nvSpPr>
        <p:spPr>
          <a:xfrm>
            <a:off x="6378600" y="1114425"/>
            <a:ext cx="2340000" cy="2340000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Straight Connector 9"/>
          <p:cNvCxnSpPr>
            <a:stCxn id="8" idx="6"/>
          </p:cNvCxnSpPr>
          <p:nvPr/>
        </p:nvCxnSpPr>
        <p:spPr>
          <a:xfrm flipH="1">
            <a:off x="771525" y="2284425"/>
            <a:ext cx="79470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276350" y="1114406"/>
            <a:ext cx="2771775" cy="1962169"/>
          </a:xfrm>
          <a:custGeom>
            <a:avLst/>
            <a:gdLst>
              <a:gd name="connsiteX0" fmla="*/ 2505075 w 2505075"/>
              <a:gd name="connsiteY0" fmla="*/ 1241196 h 1974621"/>
              <a:gd name="connsiteX1" fmla="*/ 1895475 w 2505075"/>
              <a:gd name="connsiteY1" fmla="*/ 307746 h 1974621"/>
              <a:gd name="connsiteX2" fmla="*/ 1247775 w 2505075"/>
              <a:gd name="connsiteY2" fmla="*/ 2946 h 1974621"/>
              <a:gd name="connsiteX3" fmla="*/ 523875 w 2505075"/>
              <a:gd name="connsiteY3" fmla="*/ 450621 h 1974621"/>
              <a:gd name="connsiteX4" fmla="*/ 0 w 2505075"/>
              <a:gd name="connsiteY4" fmla="*/ 1974621 h 1974621"/>
              <a:gd name="connsiteX0" fmla="*/ 2505075 w 2505075"/>
              <a:gd name="connsiteY0" fmla="*/ 1241196 h 1974621"/>
              <a:gd name="connsiteX1" fmla="*/ 1895475 w 2505075"/>
              <a:gd name="connsiteY1" fmla="*/ 307746 h 1974621"/>
              <a:gd name="connsiteX2" fmla="*/ 1247775 w 2505075"/>
              <a:gd name="connsiteY2" fmla="*/ 2946 h 1974621"/>
              <a:gd name="connsiteX3" fmla="*/ 523875 w 2505075"/>
              <a:gd name="connsiteY3" fmla="*/ 450621 h 1974621"/>
              <a:gd name="connsiteX4" fmla="*/ 123825 w 2505075"/>
              <a:gd name="connsiteY4" fmla="*/ 1507896 h 1974621"/>
              <a:gd name="connsiteX5" fmla="*/ 0 w 2505075"/>
              <a:gd name="connsiteY5" fmla="*/ 1974621 h 1974621"/>
              <a:gd name="connsiteX0" fmla="*/ 2771775 w 2771775"/>
              <a:gd name="connsiteY0" fmla="*/ 1241196 h 1965096"/>
              <a:gd name="connsiteX1" fmla="*/ 2162175 w 2771775"/>
              <a:gd name="connsiteY1" fmla="*/ 307746 h 1965096"/>
              <a:gd name="connsiteX2" fmla="*/ 1514475 w 2771775"/>
              <a:gd name="connsiteY2" fmla="*/ 2946 h 1965096"/>
              <a:gd name="connsiteX3" fmla="*/ 790575 w 2771775"/>
              <a:gd name="connsiteY3" fmla="*/ 450621 h 1965096"/>
              <a:gd name="connsiteX4" fmla="*/ 390525 w 2771775"/>
              <a:gd name="connsiteY4" fmla="*/ 1507896 h 1965096"/>
              <a:gd name="connsiteX5" fmla="*/ 0 w 2771775"/>
              <a:gd name="connsiteY5" fmla="*/ 1965096 h 1965096"/>
              <a:gd name="connsiteX0" fmla="*/ 2771775 w 2771775"/>
              <a:gd name="connsiteY0" fmla="*/ 1238269 h 1962169"/>
              <a:gd name="connsiteX1" fmla="*/ 2162175 w 2771775"/>
              <a:gd name="connsiteY1" fmla="*/ 304819 h 1962169"/>
              <a:gd name="connsiteX2" fmla="*/ 1514475 w 2771775"/>
              <a:gd name="connsiteY2" fmla="*/ 19 h 1962169"/>
              <a:gd name="connsiteX3" fmla="*/ 904875 w 2771775"/>
              <a:gd name="connsiteY3" fmla="*/ 314344 h 1962169"/>
              <a:gd name="connsiteX4" fmla="*/ 390525 w 2771775"/>
              <a:gd name="connsiteY4" fmla="*/ 1504969 h 1962169"/>
              <a:gd name="connsiteX5" fmla="*/ 0 w 2771775"/>
              <a:gd name="connsiteY5" fmla="*/ 1962169 h 196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775" h="1962169">
                <a:moveTo>
                  <a:pt x="2771775" y="1238269"/>
                </a:moveTo>
                <a:cubicBezTo>
                  <a:pt x="2571750" y="874731"/>
                  <a:pt x="2371725" y="511194"/>
                  <a:pt x="2162175" y="304819"/>
                </a:cubicBezTo>
                <a:cubicBezTo>
                  <a:pt x="1952625" y="98444"/>
                  <a:pt x="1724025" y="-1568"/>
                  <a:pt x="1514475" y="19"/>
                </a:cubicBezTo>
                <a:cubicBezTo>
                  <a:pt x="1304925" y="1607"/>
                  <a:pt x="1092200" y="63519"/>
                  <a:pt x="904875" y="314344"/>
                </a:cubicBezTo>
                <a:cubicBezTo>
                  <a:pt x="717550" y="565169"/>
                  <a:pt x="477837" y="1250969"/>
                  <a:pt x="390525" y="1504969"/>
                </a:cubicBezTo>
                <a:cubicBezTo>
                  <a:pt x="303213" y="1758969"/>
                  <a:pt x="20638" y="1884382"/>
                  <a:pt x="0" y="1962169"/>
                </a:cubicBezTo>
              </a:path>
            </a:pathLst>
          </a:cu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Oval 6"/>
          <p:cNvSpPr/>
          <p:nvPr/>
        </p:nvSpPr>
        <p:spPr>
          <a:xfrm>
            <a:off x="4038600" y="1114425"/>
            <a:ext cx="2340000" cy="2340000"/>
          </a:xfrm>
          <a:prstGeom prst="ellipse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849588"/>
            <a:ext cx="39052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214563"/>
            <a:ext cx="39052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328738"/>
            <a:ext cx="39052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914381"/>
            <a:ext cx="39052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904856"/>
            <a:ext cx="409575" cy="409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314421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00" y="914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28738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49588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849588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207150" y="2062161"/>
            <a:ext cx="342900" cy="323850"/>
            <a:chOff x="5138738" y="1016788"/>
            <a:chExt cx="342900" cy="323850"/>
          </a:xfrm>
          <a:effectLst/>
        </p:grpSpPr>
        <p:sp>
          <p:nvSpPr>
            <p:cNvPr id="31" name="Isosceles Triangle 30"/>
            <p:cNvSpPr/>
            <p:nvPr/>
          </p:nvSpPr>
          <p:spPr>
            <a:xfrm rot="10800000">
              <a:off x="5138738" y="1016788"/>
              <a:ext cx="342900" cy="323850"/>
            </a:xfrm>
            <a:prstGeom prst="triangle">
              <a:avLst/>
            </a:prstGeom>
            <a:solidFill>
              <a:schemeClr val="tx2">
                <a:lumMod val="75000"/>
                <a:lumOff val="25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Isosceles Triangle 31"/>
            <p:cNvSpPr>
              <a:spLocks noChangeAspect="1"/>
            </p:cNvSpPr>
            <p:nvPr/>
          </p:nvSpPr>
          <p:spPr>
            <a:xfrm rot="10800000">
              <a:off x="5245781" y="1082169"/>
              <a:ext cx="128814" cy="121657"/>
            </a:xfrm>
            <a:prstGeom prst="triangle">
              <a:avLst/>
            </a:prstGeom>
            <a:solidFill>
              <a:schemeClr val="accent2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5030162" y="3282023"/>
            <a:ext cx="342900" cy="323850"/>
            <a:chOff x="5138738" y="1016788"/>
            <a:chExt cx="342900" cy="323850"/>
          </a:xfrm>
          <a:effectLst/>
        </p:grpSpPr>
        <p:sp>
          <p:nvSpPr>
            <p:cNvPr id="34" name="Isosceles Triangle 33"/>
            <p:cNvSpPr/>
            <p:nvPr/>
          </p:nvSpPr>
          <p:spPr>
            <a:xfrm rot="10800000">
              <a:off x="5138738" y="1016788"/>
              <a:ext cx="342900" cy="323850"/>
            </a:xfrm>
            <a:prstGeom prst="triangl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Isosceles Triangle 34"/>
            <p:cNvSpPr>
              <a:spLocks noChangeAspect="1"/>
            </p:cNvSpPr>
            <p:nvPr/>
          </p:nvSpPr>
          <p:spPr>
            <a:xfrm rot="10800000">
              <a:off x="5245781" y="1082169"/>
              <a:ext cx="128814" cy="121657"/>
            </a:xfrm>
            <a:prstGeom prst="triangle">
              <a:avLst/>
            </a:prstGeom>
            <a:solidFill>
              <a:schemeClr val="accent2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7" name="Oval 16"/>
          <p:cNvSpPr/>
          <p:nvPr/>
        </p:nvSpPr>
        <p:spPr>
          <a:xfrm>
            <a:off x="5895629" y="2847199"/>
            <a:ext cx="197514" cy="19465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431687" y="2921566"/>
            <a:ext cx="394756" cy="389031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663525" y="3072352"/>
            <a:ext cx="146246" cy="15132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Box 17"/>
          <p:cNvSpPr txBox="1"/>
          <p:nvPr/>
        </p:nvSpPr>
        <p:spPr>
          <a:xfrm rot="17442465">
            <a:off x="5717999" y="2343544"/>
            <a:ext cx="698396" cy="369332"/>
          </a:xfrm>
          <a:prstGeom prst="rect">
            <a:avLst/>
          </a:prstGeom>
          <a:noFill/>
          <a:effectLst/>
        </p:spPr>
        <p:txBody>
          <a:bodyPr wrap="none" rtlCol="0">
            <a:prstTxWarp prst="textArchDown">
              <a:avLst>
                <a:gd name="adj" fmla="val 3069500"/>
              </a:avLst>
            </a:prstTxWarp>
            <a:spAutoFit/>
          </a:bodyPr>
          <a:lstStyle/>
          <a:p>
            <a:r>
              <a:rPr lang="es-AR" sz="2000" b="1" dirty="0" smtClean="0"/>
              <a:t>Construir</a:t>
            </a:r>
            <a:endParaRPr lang="es-AR" sz="2000" b="1" dirty="0"/>
          </a:p>
        </p:txBody>
      </p:sp>
      <p:sp>
        <p:nvSpPr>
          <p:cNvPr id="41" name="TextBox 40"/>
          <p:cNvSpPr txBox="1"/>
          <p:nvPr/>
        </p:nvSpPr>
        <p:spPr>
          <a:xfrm rot="20290384">
            <a:off x="5258466" y="2862011"/>
            <a:ext cx="698396" cy="369332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>
                <a:gd name="adj" fmla="val 13275075"/>
              </a:avLst>
            </a:prstTxWarp>
            <a:spAutoFit/>
          </a:bodyPr>
          <a:lstStyle/>
          <a:p>
            <a:r>
              <a:rPr lang="es-AR" dirty="0" smtClean="0"/>
              <a:t>Iterar</a:t>
            </a:r>
            <a:endParaRPr lang="es-AR" dirty="0"/>
          </a:p>
        </p:txBody>
      </p:sp>
      <p:sp>
        <p:nvSpPr>
          <p:cNvPr id="42" name="TextBox 41"/>
          <p:cNvSpPr txBox="1"/>
          <p:nvPr/>
        </p:nvSpPr>
        <p:spPr>
          <a:xfrm rot="2995277">
            <a:off x="4203523" y="2672957"/>
            <a:ext cx="698396" cy="369332"/>
          </a:xfrm>
          <a:prstGeom prst="rect">
            <a:avLst/>
          </a:prstGeom>
          <a:noFill/>
          <a:effectLst/>
        </p:spPr>
        <p:txBody>
          <a:bodyPr wrap="none" rtlCol="0">
            <a:prstTxWarp prst="textArchDown">
              <a:avLst>
                <a:gd name="adj" fmla="val 3069500"/>
              </a:avLst>
            </a:prstTxWarp>
            <a:spAutoFit/>
          </a:bodyPr>
          <a:lstStyle/>
          <a:p>
            <a:r>
              <a:rPr lang="es-AR" sz="2000" b="1" dirty="0" smtClean="0"/>
              <a:t>Medir</a:t>
            </a:r>
            <a:endParaRPr lang="es-AR" sz="2000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9150"/>
            <a:ext cx="609600" cy="590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62000" y="914381"/>
            <a:ext cx="9525" cy="28098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1375946"/>
            <a:ext cx="604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Definir</a:t>
            </a:r>
            <a:endParaRPr lang="es-AR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864297" y="2276088"/>
            <a:ext cx="80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err="1" smtClean="0"/>
              <a:t>Empatizar</a:t>
            </a:r>
            <a:endParaRPr lang="es-AR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914650" y="813981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Idear</a:t>
            </a:r>
            <a:endParaRPr lang="es-AR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790623" y="2034446"/>
            <a:ext cx="1027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Experimentar</a:t>
            </a:r>
            <a:endParaRPr lang="es-AR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415541" y="2038967"/>
            <a:ext cx="821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err="1" smtClean="0"/>
              <a:t>Prototipar</a:t>
            </a:r>
            <a:endParaRPr lang="es-AR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337530" y="813981"/>
            <a:ext cx="772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Aprender</a:t>
            </a:r>
            <a:endParaRPr lang="es-AR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498005" y="1639502"/>
            <a:ext cx="709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err="1" smtClean="0"/>
              <a:t>Product</a:t>
            </a:r>
            <a:r>
              <a:rPr lang="es-AR" sz="1200" dirty="0" smtClean="0"/>
              <a:t> </a:t>
            </a:r>
          </a:p>
          <a:p>
            <a:r>
              <a:rPr lang="es-AR" sz="1200" dirty="0" err="1" smtClean="0"/>
              <a:t>Backlog</a:t>
            </a:r>
            <a:endParaRPr lang="es-AR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900900" y="690156"/>
            <a:ext cx="100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Planificación </a:t>
            </a:r>
          </a:p>
          <a:p>
            <a:r>
              <a:rPr lang="es-AR" sz="1200" dirty="0" smtClean="0"/>
              <a:t>Sprint</a:t>
            </a:r>
            <a:endParaRPr lang="es-AR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710525" y="160725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Ejecución</a:t>
            </a:r>
          </a:p>
          <a:p>
            <a:r>
              <a:rPr lang="es-AR" sz="1200" dirty="0" smtClean="0"/>
              <a:t>Sprint</a:t>
            </a:r>
            <a:endParaRPr lang="es-AR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7582743" y="2650166"/>
            <a:ext cx="96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Incrementos</a:t>
            </a:r>
          </a:p>
          <a:p>
            <a:r>
              <a:rPr lang="es-AR" sz="1200" dirty="0" smtClean="0"/>
              <a:t>Mínimos</a:t>
            </a:r>
            <a:endParaRPr lang="es-AR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666993" y="2627090"/>
            <a:ext cx="70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1200" dirty="0" smtClean="0"/>
              <a:t>Revisión</a:t>
            </a:r>
          </a:p>
          <a:p>
            <a:pPr algn="r"/>
            <a:r>
              <a:rPr lang="es-AR" sz="1200" dirty="0" smtClean="0"/>
              <a:t>Sprint</a:t>
            </a:r>
            <a:endParaRPr lang="es-AR" sz="12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39144" y="2851735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Concreto</a:t>
            </a:r>
            <a:endParaRPr lang="es-AR" sz="12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234460" y="1421236"/>
            <a:ext cx="785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Abstracto</a:t>
            </a:r>
            <a:endParaRPr lang="es-AR" sz="1200" dirty="0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771526" y="3724275"/>
            <a:ext cx="79470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5400000">
            <a:off x="2358043" y="2389220"/>
            <a:ext cx="258822" cy="2976562"/>
          </a:xfrm>
          <a:prstGeom prst="rightBrace">
            <a:avLst>
              <a:gd name="adj1" fmla="val 2121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TextBox 66"/>
          <p:cNvSpPr txBox="1"/>
          <p:nvPr/>
        </p:nvSpPr>
        <p:spPr>
          <a:xfrm>
            <a:off x="1609024" y="3982274"/>
            <a:ext cx="1744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Problemática del Cliente</a:t>
            </a:r>
            <a:endParaRPr lang="es-AR" sz="1200" b="1" dirty="0"/>
          </a:p>
        </p:txBody>
      </p:sp>
      <p:sp>
        <p:nvSpPr>
          <p:cNvPr id="68" name="Right Brace 67"/>
          <p:cNvSpPr/>
          <p:nvPr/>
        </p:nvSpPr>
        <p:spPr>
          <a:xfrm rot="5400000">
            <a:off x="6233949" y="1522261"/>
            <a:ext cx="258822" cy="4710480"/>
          </a:xfrm>
          <a:prstGeom prst="rightBrace">
            <a:avLst>
              <a:gd name="adj1" fmla="val 2121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TextBox 68"/>
          <p:cNvSpPr txBox="1"/>
          <p:nvPr/>
        </p:nvSpPr>
        <p:spPr>
          <a:xfrm>
            <a:off x="5678947" y="3982274"/>
            <a:ext cx="1361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Solución al Cliente</a:t>
            </a:r>
            <a:endParaRPr lang="es-AR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1161424" y="4250018"/>
            <a:ext cx="2700011" cy="2746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Rectangle 71"/>
          <p:cNvSpPr/>
          <p:nvPr/>
        </p:nvSpPr>
        <p:spPr>
          <a:xfrm>
            <a:off x="6395382" y="4242340"/>
            <a:ext cx="2337645" cy="2746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Rectangle 72"/>
          <p:cNvSpPr/>
          <p:nvPr/>
        </p:nvSpPr>
        <p:spPr>
          <a:xfrm>
            <a:off x="1171575" y="4250018"/>
            <a:ext cx="229226" cy="274627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1</a:t>
            </a:r>
            <a:endParaRPr lang="es-AR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400801" y="4242339"/>
            <a:ext cx="2460634" cy="2746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AR" dirty="0" err="1" smtClean="0">
                <a:solidFill>
                  <a:schemeClr val="bg1"/>
                </a:solidFill>
              </a:rPr>
              <a:t>Design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Thinking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07676" y="4238376"/>
            <a:ext cx="2337645" cy="2746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6" name="Rectangle 75"/>
          <p:cNvSpPr/>
          <p:nvPr/>
        </p:nvSpPr>
        <p:spPr>
          <a:xfrm>
            <a:off x="4010338" y="4238375"/>
            <a:ext cx="229226" cy="274627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2</a:t>
            </a:r>
            <a:endParaRPr lang="es-AR" b="1" dirty="0"/>
          </a:p>
        </p:txBody>
      </p:sp>
      <p:sp>
        <p:nvSpPr>
          <p:cNvPr id="77" name="Rectangle 76"/>
          <p:cNvSpPr/>
          <p:nvPr/>
        </p:nvSpPr>
        <p:spPr>
          <a:xfrm>
            <a:off x="6381437" y="4238375"/>
            <a:ext cx="229226" cy="274627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3</a:t>
            </a:r>
            <a:endParaRPr lang="es-AR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239564" y="4233084"/>
            <a:ext cx="2119986" cy="2746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Lean </a:t>
            </a:r>
            <a:r>
              <a:rPr lang="es-AR" dirty="0" err="1" smtClean="0">
                <a:solidFill>
                  <a:schemeClr val="bg1"/>
                </a:solidFill>
              </a:rPr>
              <a:t>Startup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98614" y="4233084"/>
            <a:ext cx="2119986" cy="2746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Agile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23972" y="4479136"/>
            <a:ext cx="692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Generar</a:t>
            </a:r>
            <a:endParaRPr lang="es-AR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4534016" y="4479136"/>
            <a:ext cx="1552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err="1" smtClean="0"/>
              <a:t>Prototipar</a:t>
            </a:r>
            <a:r>
              <a:rPr lang="es-AR" sz="1200" dirty="0" smtClean="0"/>
              <a:t> y optimizar</a:t>
            </a:r>
            <a:endParaRPr lang="es-AR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6723609" y="4479136"/>
            <a:ext cx="182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Desarrollar e Implementar</a:t>
            </a:r>
            <a:endParaRPr lang="es-AR" sz="1200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es" dirty="0"/>
              <a:t>Í</a:t>
            </a:r>
            <a:r>
              <a:rPr lang="es" b="0" i="0" u="none" baseline="0" dirty="0" smtClean="0"/>
              <a:t>ndice</a:t>
            </a:r>
            <a:endParaRPr lang="es" dirty="0"/>
          </a:p>
        </p:txBody>
      </p:sp>
      <p:pic>
        <p:nvPicPr>
          <p:cNvPr id="7" name="Picture 6" descr="color-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064159" y="4852331"/>
            <a:ext cx="8083678" cy="60702"/>
          </a:xfrm>
          <a:prstGeom prst="rect">
            <a:avLst/>
          </a:prstGeom>
        </p:spPr>
      </p:pic>
      <p:pic>
        <p:nvPicPr>
          <p:cNvPr id="8" name="Picture 7" descr="logo-neori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" y="4717550"/>
            <a:ext cx="988946" cy="326706"/>
          </a:xfrm>
          <a:prstGeom prst="rect">
            <a:avLst/>
          </a:prstGeom>
        </p:spPr>
      </p:pic>
      <p:pic>
        <p:nvPicPr>
          <p:cNvPr id="9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4435"/>
          <a:stretch>
            <a:fillRect/>
          </a:stretch>
        </p:blipFill>
        <p:spPr>
          <a:xfrm>
            <a:off x="11329" y="0"/>
            <a:ext cx="4409255" cy="5143499"/>
          </a:xfrm>
        </p:spPr>
      </p:pic>
      <p:sp>
        <p:nvSpPr>
          <p:cNvPr id="2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90605" y="53587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3D4F49ED-237C-6F44-BAE2-1546C722914E}" type="slidenum">
              <a:rPr/>
              <a:pPr algn="l" rtl="0"/>
              <a:t>2</a:t>
            </a:fld>
            <a:endParaRPr lang="e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00628" y="1138756"/>
            <a:ext cx="3986134" cy="2866004"/>
          </a:xfrm>
        </p:spPr>
        <p:txBody>
          <a:bodyPr/>
          <a:lstStyle/>
          <a:p>
            <a:r>
              <a:rPr lang="es-ES" sz="1200" dirty="0" smtClean="0">
                <a:solidFill>
                  <a:schemeClr val="tx1">
                    <a:lumMod val="50000"/>
                  </a:schemeClr>
                </a:solidFill>
              </a:rPr>
              <a:t>Introducción</a:t>
            </a:r>
            <a:endParaRPr lang="es-ES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200" u="sng" dirty="0"/>
          </a:p>
          <a:p>
            <a:r>
              <a:rPr lang="es-ES" sz="1200" dirty="0" smtClean="0"/>
              <a:t>Transformación Digital</a:t>
            </a:r>
            <a:endParaRPr lang="es-ES" sz="1200" dirty="0"/>
          </a:p>
          <a:p>
            <a:pPr lvl="1"/>
            <a:r>
              <a:rPr lang="es-ES" sz="1200" dirty="0" smtClean="0"/>
              <a:t>Que es?</a:t>
            </a:r>
            <a:endParaRPr lang="es-ES" sz="1200" dirty="0"/>
          </a:p>
          <a:p>
            <a:pPr lvl="1"/>
            <a:r>
              <a:rPr lang="es-ES" sz="1200" dirty="0" smtClean="0"/>
              <a:t>Es Optimización Digital?</a:t>
            </a:r>
            <a:endParaRPr lang="es-ES" sz="1200" dirty="0"/>
          </a:p>
          <a:p>
            <a:pPr lvl="1"/>
            <a:r>
              <a:rPr lang="es-ES" sz="1200" dirty="0" smtClean="0"/>
              <a:t>Por que Cambiar?</a:t>
            </a:r>
          </a:p>
          <a:p>
            <a:pPr lvl="1"/>
            <a:r>
              <a:rPr lang="es-ES" sz="1200" dirty="0" smtClean="0"/>
              <a:t>Obstáculos? </a:t>
            </a:r>
            <a:endParaRPr lang="es-ES" sz="1200" dirty="0"/>
          </a:p>
          <a:p>
            <a:pPr lvl="1"/>
            <a:r>
              <a:rPr lang="es-ES" sz="1200" dirty="0" err="1" smtClean="0"/>
              <a:t>Main</a:t>
            </a:r>
            <a:r>
              <a:rPr lang="es-ES" sz="1200" dirty="0" smtClean="0"/>
              <a:t> Set para el Cambio?</a:t>
            </a:r>
          </a:p>
          <a:p>
            <a:pPr lvl="1"/>
            <a:r>
              <a:rPr lang="es-ES" sz="1200" dirty="0" smtClean="0"/>
              <a:t>Como puedo hacerlo?</a:t>
            </a:r>
          </a:p>
          <a:p>
            <a:pPr lvl="1"/>
            <a:r>
              <a:rPr lang="es-ES" sz="1200" dirty="0" smtClean="0"/>
              <a:t>Cuales son las Claves?</a:t>
            </a:r>
            <a:endParaRPr lang="es-ES" sz="1200" dirty="0"/>
          </a:p>
          <a:p>
            <a:pPr indent="0">
              <a:buNone/>
            </a:pPr>
            <a:endParaRPr lang="es-ES" sz="1200" dirty="0"/>
          </a:p>
          <a:p>
            <a:r>
              <a:rPr lang="es-ES" sz="1200" dirty="0" smtClean="0"/>
              <a:t>Preguntas y Respuestas</a:t>
            </a:r>
            <a:endParaRPr lang="es-ES" sz="1200" dirty="0"/>
          </a:p>
          <a:p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731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2861" y="706846"/>
            <a:ext cx="8824781" cy="659193"/>
          </a:xfrm>
        </p:spPr>
        <p:txBody>
          <a:bodyPr/>
          <a:lstStyle/>
          <a:p>
            <a:r>
              <a:rPr lang="es-AR" b="0" dirty="0" smtClean="0"/>
              <a:t>¿</a:t>
            </a:r>
            <a:r>
              <a:rPr lang="es-AR" b="0" dirty="0"/>
              <a:t>Cuáles son </a:t>
            </a:r>
            <a:r>
              <a:rPr lang="es-AR" b="0" dirty="0" smtClean="0"/>
              <a:t>las claves?</a:t>
            </a:r>
            <a:endParaRPr lang="es-AR" b="0" dirty="0"/>
          </a:p>
          <a:p>
            <a:endParaRPr lang="es-ES_tradnl" sz="12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8346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136241" y="794206"/>
            <a:ext cx="8824783" cy="151438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1" indent="-457200">
              <a:buFont typeface="Arial" charset="0"/>
              <a:buChar char="•"/>
            </a:pPr>
            <a:endParaRPr lang="es-CL" sz="14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s-AR" sz="1800" dirty="0" smtClean="0"/>
              <a:t>Alguna de las principales claves o Aspectos a tener en cuenta:</a:t>
            </a:r>
          </a:p>
          <a:p>
            <a:pPr marL="1200150" lvl="1" indent="-457200" algn="just">
              <a:buFont typeface="Arial" charset="0"/>
              <a:buChar char="•"/>
            </a:pPr>
            <a:endParaRPr lang="es-AR" sz="1400" dirty="0"/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Comprender </a:t>
            </a:r>
            <a:r>
              <a:rPr lang="es-AR" sz="1400" dirty="0"/>
              <a:t>la misión. </a:t>
            </a:r>
            <a:endParaRPr lang="es-AR" sz="1400" dirty="0" smtClean="0"/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Crear una Cultura de lo Digital dentro de la Organización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Primero entender el Negocio luego pensar en la Tecnología.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Pasar de decisiones Viscerales a las decisiones tomadas con Datos.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Romper el Status Quo.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Fomentar la Innovación, la Colaboración y el Trabajo Ágil.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err="1" smtClean="0"/>
              <a:t>Empatizar</a:t>
            </a:r>
            <a:r>
              <a:rPr lang="es-AR" sz="1400" dirty="0" smtClean="0"/>
              <a:t>, Definir, Idear, </a:t>
            </a:r>
            <a:r>
              <a:rPr lang="es-AR" sz="1400" dirty="0" err="1" smtClean="0"/>
              <a:t>Prototipar</a:t>
            </a:r>
            <a:r>
              <a:rPr lang="es-AR" sz="1400" dirty="0" smtClean="0"/>
              <a:t>, Medir, Aprender Iterar de forma rápida. </a:t>
            </a:r>
          </a:p>
          <a:p>
            <a:pPr marL="1200150" lvl="1" indent="-457200" algn="just">
              <a:buFont typeface="Arial" charset="0"/>
              <a:buChar char="•"/>
            </a:pPr>
            <a:r>
              <a:rPr lang="es-AR" sz="1400" dirty="0" smtClean="0"/>
              <a:t>Preguntarse…Donde estará nuestra empresa en 5 o 10 años… Donde estará tu cliente en este tiempo… QUIEN será tu cliente en los próximos años?</a:t>
            </a:r>
          </a:p>
          <a:p>
            <a:pPr marL="1200150" lvl="1" indent="-457200" algn="just">
              <a:buFont typeface="Arial" charset="0"/>
              <a:buChar char="•"/>
            </a:pPr>
            <a:endParaRPr lang="es-AR" sz="1800" dirty="0"/>
          </a:p>
          <a:p>
            <a:pPr algn="just"/>
            <a:endParaRPr lang="es-CL" sz="18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68" y="19130"/>
            <a:ext cx="1524457" cy="6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1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931360" y="3721844"/>
            <a:ext cx="17145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SEDE:</a:t>
            </a:r>
          </a:p>
          <a:p>
            <a:endParaRPr lang="es" sz="7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+1 (305) 728-6000</a:t>
            </a:r>
          </a:p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info@neoris.com</a:t>
            </a:r>
          </a:p>
          <a:p>
            <a:pPr algn="l" rtl="0"/>
            <a:r>
              <a:rPr lang="es" sz="1200" b="0" i="0" u="none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www.neoris.com</a:t>
            </a:r>
            <a:endParaRPr lang="e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5497928" y="3534606"/>
            <a:ext cx="297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Marcelo Blazquez</a:t>
            </a:r>
            <a:endParaRPr lang="e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VP SWC Sud América </a:t>
            </a:r>
            <a:r>
              <a:rPr lang="es-E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</a:t>
            </a:r>
            <a:endParaRPr lang="e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Marcelo.blazquez</a:t>
            </a:r>
            <a:r>
              <a:rPr lang="e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@neoris.com</a:t>
            </a:r>
            <a:endParaRPr lang="es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8346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6988" y="828272"/>
            <a:ext cx="4126727" cy="58839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Optimizar tu negocio a través de lo Digital</a:t>
            </a:r>
            <a:endParaRPr lang="es-AR" dirty="0"/>
          </a:p>
        </p:txBody>
      </p:sp>
      <p:sp>
        <p:nvSpPr>
          <p:cNvPr id="14" name="Rounded Rectangle 13"/>
          <p:cNvSpPr/>
          <p:nvPr/>
        </p:nvSpPr>
        <p:spPr>
          <a:xfrm>
            <a:off x="4493663" y="828272"/>
            <a:ext cx="4411803" cy="58839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Transformar tu negocio a través de lo Digital</a:t>
            </a:r>
            <a:endParaRPr lang="es-AR" dirty="0"/>
          </a:p>
        </p:txBody>
      </p:sp>
      <p:sp>
        <p:nvSpPr>
          <p:cNvPr id="11" name="Rounded Rectangle 10"/>
          <p:cNvSpPr/>
          <p:nvPr/>
        </p:nvSpPr>
        <p:spPr>
          <a:xfrm>
            <a:off x="166988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ounded Rectangle 17"/>
          <p:cNvSpPr/>
          <p:nvPr/>
        </p:nvSpPr>
        <p:spPr>
          <a:xfrm>
            <a:off x="1016434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ounded Rectangle 18"/>
          <p:cNvSpPr/>
          <p:nvPr/>
        </p:nvSpPr>
        <p:spPr>
          <a:xfrm>
            <a:off x="1865880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ounded Rectangle 19"/>
          <p:cNvSpPr/>
          <p:nvPr/>
        </p:nvSpPr>
        <p:spPr>
          <a:xfrm>
            <a:off x="2715326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ounded Rectangle 20"/>
          <p:cNvSpPr/>
          <p:nvPr/>
        </p:nvSpPr>
        <p:spPr>
          <a:xfrm>
            <a:off x="3564772" y="1488228"/>
            <a:ext cx="728943" cy="222732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ounded Rectangle 21"/>
          <p:cNvSpPr/>
          <p:nvPr/>
        </p:nvSpPr>
        <p:spPr>
          <a:xfrm>
            <a:off x="4525466" y="1488228"/>
            <a:ext cx="2702265" cy="2227326"/>
          </a:xfrm>
          <a:prstGeom prst="roundRect">
            <a:avLst>
              <a:gd name="adj" fmla="val 7174"/>
            </a:avLst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ounded Rectangle 22"/>
          <p:cNvSpPr/>
          <p:nvPr/>
        </p:nvSpPr>
        <p:spPr>
          <a:xfrm>
            <a:off x="7341222" y="1488228"/>
            <a:ext cx="728943" cy="2227326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ounded Rectangle 23"/>
          <p:cNvSpPr/>
          <p:nvPr/>
        </p:nvSpPr>
        <p:spPr>
          <a:xfrm>
            <a:off x="8145879" y="1488228"/>
            <a:ext cx="728943" cy="2227326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ounded Rectangle 11"/>
          <p:cNvSpPr/>
          <p:nvPr/>
        </p:nvSpPr>
        <p:spPr>
          <a:xfrm>
            <a:off x="166988" y="4166476"/>
            <a:ext cx="2427835" cy="524787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Mejora de la Productividad y de los Ingresos Existentes</a:t>
            </a:r>
            <a:endParaRPr lang="es-AR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2715325" y="4166476"/>
            <a:ext cx="1578389" cy="524787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Mejora de la </a:t>
            </a:r>
            <a:r>
              <a:rPr lang="es-AR" sz="1200" dirty="0" smtClean="0"/>
              <a:t>Experiencia de Usuario</a:t>
            </a:r>
            <a:endParaRPr lang="es-AR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4525467" y="4166476"/>
            <a:ext cx="2702263" cy="524787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Nuevos Ingresos por Nuevos Productos y Servicios</a:t>
            </a:r>
            <a:endParaRPr lang="es-AR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7296432" y="4166476"/>
            <a:ext cx="1551971" cy="524787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Nuevos Modelos de Negocio</a:t>
            </a:r>
            <a:endParaRPr lang="es-A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985" y="3693241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err="1" smtClean="0"/>
              <a:t>Analitica</a:t>
            </a:r>
            <a:endParaRPr lang="es-AR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987269" y="3693241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IOT</a:t>
            </a:r>
          </a:p>
          <a:p>
            <a:r>
              <a:rPr lang="es-AR" sz="1000" dirty="0" smtClean="0"/>
              <a:t>Digital Channels</a:t>
            </a:r>
            <a:endParaRPr lang="es-AR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80557" y="369324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IA</a:t>
            </a:r>
          </a:p>
          <a:p>
            <a:r>
              <a:rPr lang="es-AR" sz="1000" dirty="0" smtClean="0"/>
              <a:t>RPA</a:t>
            </a:r>
            <a:endParaRPr lang="es-AR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91472" y="3693241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IOT</a:t>
            </a:r>
          </a:p>
          <a:p>
            <a:r>
              <a:rPr lang="es-AR" sz="1000" dirty="0" smtClean="0"/>
              <a:t>Digital Channels</a:t>
            </a:r>
            <a:endParaRPr lang="es-AR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46923" y="369324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IOT</a:t>
            </a:r>
          </a:p>
          <a:p>
            <a:r>
              <a:rPr lang="es-AR" sz="1000" dirty="0" err="1" smtClean="0"/>
              <a:t>Analitica</a:t>
            </a:r>
            <a:endParaRPr lang="es-AR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5052" y="3673494"/>
            <a:ext cx="171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Ventas de Datos y Algoritmos</a:t>
            </a:r>
          </a:p>
          <a:p>
            <a:r>
              <a:rPr lang="es-AR" sz="1000" dirty="0" smtClean="0"/>
              <a:t>Nuevos Modelos de Precios</a:t>
            </a:r>
          </a:p>
          <a:p>
            <a:r>
              <a:rPr lang="es-AR" sz="1000" dirty="0" smtClean="0"/>
              <a:t>Nuevos Productos Digitales</a:t>
            </a:r>
            <a:endParaRPr lang="es-AR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296432" y="3715554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Plataforma de</a:t>
            </a:r>
          </a:p>
          <a:p>
            <a:r>
              <a:rPr lang="es-AR" sz="1000" dirty="0"/>
              <a:t>e</a:t>
            </a:r>
            <a:r>
              <a:rPr lang="es-AR" sz="1000" dirty="0" smtClean="0"/>
              <a:t> </a:t>
            </a:r>
            <a:r>
              <a:rPr lang="es-AR" sz="1000" dirty="0" err="1" smtClean="0"/>
              <a:t>commerce</a:t>
            </a:r>
            <a:endParaRPr lang="es-AR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8114075" y="371555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Empresas </a:t>
            </a:r>
          </a:p>
          <a:p>
            <a:r>
              <a:rPr lang="es-AR" sz="1000" dirty="0" smtClean="0"/>
              <a:t>Exponenciales</a:t>
            </a:r>
            <a:endParaRPr lang="es-AR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183703" y="320285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3742" y="3202851"/>
            <a:ext cx="721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Margen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Operativo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5880" y="3202851"/>
            <a:ext cx="7873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Efectividad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Empleados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73275" y="3202851"/>
            <a:ext cx="813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Experiencia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Clientes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13906" y="3202851"/>
            <a:ext cx="830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Incrementar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u</a:t>
            </a:r>
            <a:r>
              <a:rPr lang="es-AR" sz="1000" dirty="0" smtClean="0">
                <a:solidFill>
                  <a:schemeClr val="bg1"/>
                </a:solidFill>
              </a:rPr>
              <a:t>so de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Activos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36817" y="3202851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“Conectados”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0326" y="3202851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“</a:t>
            </a:r>
            <a:r>
              <a:rPr lang="es-AR" sz="900" dirty="0" err="1" smtClean="0">
                <a:solidFill>
                  <a:schemeClr val="bg1"/>
                </a:solidFill>
              </a:rPr>
              <a:t>Plataformados</a:t>
            </a:r>
            <a:r>
              <a:rPr lang="es-AR" sz="1000" dirty="0" smtClean="0">
                <a:solidFill>
                  <a:schemeClr val="bg1"/>
                </a:solidFill>
              </a:rPr>
              <a:t>”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06805" y="3208234"/>
            <a:ext cx="864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Derivados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Industrias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1377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46" name="Oval 45"/>
          <p:cNvSpPr/>
          <p:nvPr/>
        </p:nvSpPr>
        <p:spPr>
          <a:xfrm>
            <a:off x="1260823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47" name="Oval 46"/>
          <p:cNvSpPr/>
          <p:nvPr/>
        </p:nvSpPr>
        <p:spPr>
          <a:xfrm>
            <a:off x="2110269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4</a:t>
            </a:r>
            <a:endParaRPr lang="es-AR" sz="1400" dirty="0"/>
          </a:p>
        </p:txBody>
      </p:sp>
      <p:sp>
        <p:nvSpPr>
          <p:cNvPr id="48" name="Oval 47"/>
          <p:cNvSpPr/>
          <p:nvPr/>
        </p:nvSpPr>
        <p:spPr>
          <a:xfrm>
            <a:off x="2959715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5</a:t>
            </a:r>
            <a:endParaRPr lang="es-AR" sz="1400" dirty="0"/>
          </a:p>
        </p:txBody>
      </p:sp>
      <p:sp>
        <p:nvSpPr>
          <p:cNvPr id="49" name="Oval 48"/>
          <p:cNvSpPr/>
          <p:nvPr/>
        </p:nvSpPr>
        <p:spPr>
          <a:xfrm>
            <a:off x="3809567" y="152003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6</a:t>
            </a:r>
            <a:endParaRPr lang="es-AR" sz="1400" dirty="0"/>
          </a:p>
        </p:txBody>
      </p:sp>
      <p:sp>
        <p:nvSpPr>
          <p:cNvPr id="50" name="Oval 49"/>
          <p:cNvSpPr/>
          <p:nvPr/>
        </p:nvSpPr>
        <p:spPr>
          <a:xfrm>
            <a:off x="4929866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51" name="Oval 50"/>
          <p:cNvSpPr/>
          <p:nvPr/>
        </p:nvSpPr>
        <p:spPr>
          <a:xfrm>
            <a:off x="6346475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3</a:t>
            </a:r>
            <a:endParaRPr lang="es-AR" sz="1400" dirty="0"/>
          </a:p>
        </p:txBody>
      </p:sp>
      <p:sp>
        <p:nvSpPr>
          <p:cNvPr id="52" name="Oval 51"/>
          <p:cNvSpPr/>
          <p:nvPr/>
        </p:nvSpPr>
        <p:spPr>
          <a:xfrm>
            <a:off x="7585611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5</a:t>
            </a:r>
            <a:endParaRPr lang="es-AR" sz="1400" dirty="0"/>
          </a:p>
        </p:txBody>
      </p:sp>
      <p:sp>
        <p:nvSpPr>
          <p:cNvPr id="53" name="Oval 52"/>
          <p:cNvSpPr/>
          <p:nvPr/>
        </p:nvSpPr>
        <p:spPr>
          <a:xfrm>
            <a:off x="8394034" y="1520032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6</a:t>
            </a:r>
            <a:endParaRPr lang="es-AR" sz="1400" dirty="0"/>
          </a:p>
        </p:txBody>
      </p:sp>
      <p:sp>
        <p:nvSpPr>
          <p:cNvPr id="54" name="Oval 53"/>
          <p:cNvSpPr/>
          <p:nvPr/>
        </p:nvSpPr>
        <p:spPr>
          <a:xfrm>
            <a:off x="1262154" y="2340316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3</a:t>
            </a:r>
            <a:endParaRPr lang="es-AR" sz="1400" dirty="0"/>
          </a:p>
        </p:txBody>
      </p:sp>
      <p:sp>
        <p:nvSpPr>
          <p:cNvPr id="55" name="Oval 54"/>
          <p:cNvSpPr/>
          <p:nvPr/>
        </p:nvSpPr>
        <p:spPr>
          <a:xfrm>
            <a:off x="3809567" y="2071950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7</a:t>
            </a:r>
            <a:endParaRPr lang="es-AR" sz="1400" dirty="0"/>
          </a:p>
        </p:txBody>
      </p:sp>
      <p:sp>
        <p:nvSpPr>
          <p:cNvPr id="56" name="Oval 55"/>
          <p:cNvSpPr/>
          <p:nvPr/>
        </p:nvSpPr>
        <p:spPr>
          <a:xfrm>
            <a:off x="3809567" y="2589382"/>
            <a:ext cx="239353" cy="221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8</a:t>
            </a:r>
            <a:endParaRPr lang="es-AR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938314" y="1734098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Reducción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Costos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7774" y="2548656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Reducción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Gastos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84252" y="1734098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Optimización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Inventario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89452" y="2261448"/>
            <a:ext cx="878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Optimización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Ac Fijos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90783" y="2739839"/>
            <a:ext cx="878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Optimización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Ac </a:t>
            </a:r>
            <a:r>
              <a:rPr lang="es-AR" sz="1000" dirty="0" err="1" smtClean="0">
                <a:solidFill>
                  <a:schemeClr val="bg1"/>
                </a:solidFill>
              </a:rPr>
              <a:t>Financ</a:t>
            </a:r>
            <a:endParaRPr lang="es-AR" sz="1000" dirty="0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6985" y="3163802"/>
            <a:ext cx="411184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08469" y="173409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Venta de Activos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Digitales</a:t>
            </a:r>
          </a:p>
        </p:txBody>
      </p:sp>
      <p:sp>
        <p:nvSpPr>
          <p:cNvPr id="66" name="Oval 65"/>
          <p:cNvSpPr/>
          <p:nvPr/>
        </p:nvSpPr>
        <p:spPr>
          <a:xfrm>
            <a:off x="4929866" y="2340316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2</a:t>
            </a:r>
            <a:endParaRPr lang="es-AR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4432445" y="254865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Digitalización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Productos y Servicios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10748" y="1734098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Venta  en función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De Pago por Uso</a:t>
            </a:r>
          </a:p>
        </p:txBody>
      </p:sp>
      <p:sp>
        <p:nvSpPr>
          <p:cNvPr id="69" name="Oval 68"/>
          <p:cNvSpPr/>
          <p:nvPr/>
        </p:nvSpPr>
        <p:spPr>
          <a:xfrm>
            <a:off x="6346475" y="2340316"/>
            <a:ext cx="239353" cy="2213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4</a:t>
            </a:r>
            <a:endParaRPr lang="es-AR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5924399" y="2548656"/>
            <a:ext cx="113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Compartir Riesgos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Con Terceros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14815" y="1734098"/>
            <a:ext cx="98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Plataformas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q</a:t>
            </a:r>
            <a:r>
              <a:rPr lang="es-AR" sz="1000" dirty="0" smtClean="0">
                <a:solidFill>
                  <a:schemeClr val="bg1"/>
                </a:solidFill>
              </a:rPr>
              <a:t>ue unen Oferentes y Demandantes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162" y="1734098"/>
            <a:ext cx="987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Movimiento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h</a:t>
            </a:r>
            <a:r>
              <a:rPr lang="es-AR" sz="1000" dirty="0" smtClean="0">
                <a:solidFill>
                  <a:schemeClr val="bg1"/>
                </a:solidFill>
              </a:rPr>
              <a:t>acia otras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Industria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9807" y="1734098"/>
            <a:ext cx="721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Ingresos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Existentes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58102" y="1734098"/>
            <a:ext cx="934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Productividad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los 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Empleados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09394" y="1734098"/>
            <a:ext cx="760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Mejora de</a:t>
            </a:r>
          </a:p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 Retención</a:t>
            </a:r>
          </a:p>
          <a:p>
            <a:pPr algn="ctr"/>
            <a:r>
              <a:rPr lang="es-AR" sz="1000" dirty="0">
                <a:solidFill>
                  <a:schemeClr val="bg1"/>
                </a:solidFill>
              </a:rPr>
              <a:t>d</a:t>
            </a:r>
            <a:r>
              <a:rPr lang="es-AR" sz="1000" dirty="0" smtClean="0">
                <a:solidFill>
                  <a:schemeClr val="bg1"/>
                </a:solidFill>
              </a:rPr>
              <a:t>e Clientes</a:t>
            </a:r>
            <a:endParaRPr lang="es-AR" sz="10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525467" y="3163802"/>
            <a:ext cx="43493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8E5A52A5-8739-5D42-A567-B8C14D376E13}" type="slidenum">
              <a:rPr lang="tr-TR" smtClean="0"/>
              <a:pPr algn="l" rtl="0"/>
              <a:t>3</a:t>
            </a:fld>
            <a:endParaRPr lang="tr-T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5854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Revolución Industrial – La velocidad del Cambio</a:t>
            </a:r>
            <a:endParaRPr lang="es-AR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90605" y="140675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3D4F49ED-237C-6F44-BAE2-1546C722914E}" type="slidenum">
              <a:rPr/>
              <a:pPr algn="l" rtl="0"/>
              <a:t>4</a:t>
            </a:fld>
            <a:endParaRPr lang="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90664"/>
            <a:ext cx="1982843" cy="11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995364"/>
            <a:ext cx="241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Primera Revolución </a:t>
            </a:r>
          </a:p>
          <a:p>
            <a:pPr algn="ctr"/>
            <a:r>
              <a:rPr lang="es-AR" dirty="0" smtClean="0"/>
              <a:t>Industrial (1750 – 1850)</a:t>
            </a:r>
            <a:endParaRPr lang="es-AR" dirty="0"/>
          </a:p>
        </p:txBody>
      </p:sp>
      <p:sp>
        <p:nvSpPr>
          <p:cNvPr id="8" name="TextBox 7"/>
          <p:cNvSpPr txBox="1"/>
          <p:nvPr/>
        </p:nvSpPr>
        <p:spPr>
          <a:xfrm>
            <a:off x="3348478" y="1415833"/>
            <a:ext cx="241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Segunda Revolución </a:t>
            </a:r>
          </a:p>
          <a:p>
            <a:pPr algn="ctr"/>
            <a:r>
              <a:rPr lang="es-AR" dirty="0" smtClean="0"/>
              <a:t>Industrial (1850 – 1914)</a:t>
            </a:r>
            <a:endParaRPr lang="es-AR" dirty="0"/>
          </a:p>
        </p:txBody>
      </p:sp>
      <p:sp>
        <p:nvSpPr>
          <p:cNvPr id="9" name="TextBox 8"/>
          <p:cNvSpPr txBox="1"/>
          <p:nvPr/>
        </p:nvSpPr>
        <p:spPr>
          <a:xfrm>
            <a:off x="6201656" y="1836302"/>
            <a:ext cx="2952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Tercera Revolución </a:t>
            </a:r>
          </a:p>
          <a:p>
            <a:pPr algn="ctr"/>
            <a:r>
              <a:rPr lang="es-AR" dirty="0" smtClean="0"/>
              <a:t>Industrial (1950 – Actualidad)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35" y="2085182"/>
            <a:ext cx="1190625" cy="153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82" y="2679700"/>
            <a:ext cx="1539875" cy="143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86588" y="4103996"/>
            <a:ext cx="208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Revolución  DIGITAL</a:t>
            </a:r>
          </a:p>
        </p:txBody>
      </p:sp>
    </p:spTree>
    <p:extLst>
      <p:ext uri="{BB962C8B-B14F-4D97-AF65-F5344CB8AC3E}">
        <p14:creationId xmlns:p14="http://schemas.microsoft.com/office/powerpoint/2010/main" val="7468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Revolución Digital – La velocidad del Cambio - </a:t>
            </a:r>
            <a:r>
              <a:rPr lang="es-AR" dirty="0" smtClean="0"/>
              <a:t>Pilares</a:t>
            </a:r>
            <a:endParaRPr lang="es-AR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90605" y="140675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3D4F49ED-237C-6F44-BAE2-1546C722914E}" type="slidenum">
              <a:rPr/>
              <a:pPr algn="l" rtl="0"/>
              <a:t>5</a:t>
            </a:fld>
            <a:endParaRPr lang="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90664"/>
            <a:ext cx="28194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9" y="896939"/>
            <a:ext cx="3343666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59488" y="3556000"/>
            <a:ext cx="8531117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100 Años desde la invención de la Maquina de Vapor al primer medio de transporte</a:t>
            </a:r>
            <a:endParaRPr lang="es-A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4664" y="626032"/>
            <a:ext cx="294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Primera Revolución Industrial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546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Revolución Digital – La velocidad del Cambio -  Pilares</a:t>
            </a:r>
            <a:endParaRPr lang="es-AR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90605" y="140675"/>
            <a:ext cx="457232" cy="206465"/>
          </a:xfrm>
          <a:prstGeom prst="rect">
            <a:avLst/>
          </a:prstGeom>
        </p:spPr>
        <p:txBody>
          <a:bodyPr/>
          <a:lstStyle/>
          <a:p>
            <a:pPr algn="l" rtl="0"/>
            <a:fld id="{3D4F49ED-237C-6F44-BAE2-1546C722914E}" type="slidenum">
              <a:rPr/>
              <a:pPr algn="l" rtl="0"/>
              <a:t>6</a:t>
            </a:fld>
            <a:endParaRPr lang="es" dirty="0"/>
          </a:p>
        </p:txBody>
      </p:sp>
      <p:sp>
        <p:nvSpPr>
          <p:cNvPr id="10" name="TextBox 9"/>
          <p:cNvSpPr txBox="1"/>
          <p:nvPr/>
        </p:nvSpPr>
        <p:spPr>
          <a:xfrm>
            <a:off x="408797" y="995364"/>
            <a:ext cx="17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Almacenamiento</a:t>
            </a:r>
            <a:endParaRPr lang="es-AR" dirty="0"/>
          </a:p>
        </p:txBody>
      </p:sp>
      <p:sp>
        <p:nvSpPr>
          <p:cNvPr id="11" name="TextBox 10"/>
          <p:cNvSpPr txBox="1"/>
          <p:nvPr/>
        </p:nvSpPr>
        <p:spPr>
          <a:xfrm>
            <a:off x="2386276" y="1304741"/>
            <a:ext cx="22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Capacidad de </a:t>
            </a:r>
            <a:r>
              <a:rPr lang="es-AR" dirty="0" smtClean="0"/>
              <a:t>Proceso</a:t>
            </a:r>
            <a:endParaRPr lang="es-AR" dirty="0"/>
          </a:p>
        </p:txBody>
      </p:sp>
      <p:sp>
        <p:nvSpPr>
          <p:cNvPr id="13" name="TextBox 12"/>
          <p:cNvSpPr txBox="1"/>
          <p:nvPr/>
        </p:nvSpPr>
        <p:spPr>
          <a:xfrm>
            <a:off x="4742143" y="1614118"/>
            <a:ext cx="151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Comunicación</a:t>
            </a:r>
            <a:endParaRPr lang="es-AR" dirty="0"/>
          </a:p>
        </p:txBody>
      </p:sp>
      <p:sp>
        <p:nvSpPr>
          <p:cNvPr id="14" name="TextBox 13"/>
          <p:cNvSpPr txBox="1"/>
          <p:nvPr/>
        </p:nvSpPr>
        <p:spPr>
          <a:xfrm>
            <a:off x="6253976" y="1923496"/>
            <a:ext cx="215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Capacidad de Acceso</a:t>
            </a:r>
            <a:endParaRPr lang="es-A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8" y="1568928"/>
            <a:ext cx="1910852" cy="149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90" y="2166059"/>
            <a:ext cx="1797141" cy="107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54" y="2423424"/>
            <a:ext cx="1665286" cy="9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936460"/>
            <a:ext cx="2576513" cy="13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58719" y="850900"/>
            <a:ext cx="0" cy="356870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1156" y="1304741"/>
            <a:ext cx="0" cy="3114859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92076" y="1674073"/>
            <a:ext cx="0" cy="274552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499642"/>
            <a:ext cx="533400" cy="3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67" y="3461283"/>
            <a:ext cx="371582" cy="4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495300" y="4292600"/>
            <a:ext cx="8318499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50 Años de madurez y de Innovación Constante (Generaciones X, </a:t>
            </a:r>
            <a:r>
              <a:rPr lang="es-AR" sz="1600" dirty="0" err="1" smtClean="0"/>
              <a:t>Millennials</a:t>
            </a:r>
            <a:r>
              <a:rPr lang="es-AR" sz="1600" dirty="0" smtClean="0"/>
              <a:t> y Z)</a:t>
            </a:r>
            <a:endParaRPr lang="es-AR" sz="16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5" y="3116477"/>
            <a:ext cx="1534818" cy="8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0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2861" y="706846"/>
            <a:ext cx="8824781" cy="659193"/>
          </a:xfrm>
        </p:spPr>
        <p:txBody>
          <a:bodyPr/>
          <a:lstStyle/>
          <a:p>
            <a:r>
              <a:rPr lang="es-ES_tradnl" b="0" u="sng" dirty="0" smtClean="0"/>
              <a:t>Algunos datos para entender las dimensiones y las velocidades  exponenciales de los cambios</a:t>
            </a:r>
            <a:r>
              <a:rPr lang="es-ES_tradnl" b="0" dirty="0" smtClean="0"/>
              <a:t>:</a:t>
            </a:r>
            <a:endParaRPr lang="es-ES_tradnl" sz="1200" b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861" y="1292414"/>
            <a:ext cx="8824783" cy="2998002"/>
          </a:xfrm>
        </p:spPr>
        <p:txBody>
          <a:bodyPr/>
          <a:lstStyle/>
          <a:p>
            <a:pPr marL="1200150" lvl="1" indent="-457200">
              <a:buFont typeface="Arial" charset="0"/>
              <a:buChar char="•"/>
            </a:pPr>
            <a:endParaRPr lang="es-CL" sz="14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Un vehículo de los años 70 que tenía 150 km/h de velocidad máxima, si hubiese tenido la misma evolución que un Procesador, hoy viajaría a 480.000 </a:t>
            </a:r>
            <a:r>
              <a:rPr lang="es-CL" sz="1800" dirty="0" smtClean="0"/>
              <a:t>Km/h</a:t>
            </a:r>
          </a:p>
          <a:p>
            <a:pPr marL="457200" indent="-457200" algn="just">
              <a:buFont typeface="Arial" charset="0"/>
              <a:buChar char="•"/>
            </a:pPr>
            <a:endParaRPr lang="es-CL" sz="18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/>
              <a:t>El precio de almacenamiento en los últimos 30 años ha bajado 3.600.000 veces su valor.</a:t>
            </a:r>
            <a:endParaRPr lang="es-CL" sz="1800" dirty="0" smtClean="0"/>
          </a:p>
          <a:p>
            <a:pPr marL="457200" indent="-457200" algn="just">
              <a:buFont typeface="Arial" charset="0"/>
              <a:buChar char="•"/>
            </a:pPr>
            <a:endParaRPr lang="es-CL" sz="1800" dirty="0"/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El acceso a dispositivos se ha vuelto democrático. </a:t>
            </a:r>
          </a:p>
          <a:p>
            <a:pPr marL="1200150" lvl="1" indent="-457200">
              <a:buFont typeface="Arial" charset="0"/>
              <a:buChar char="•"/>
            </a:pPr>
            <a:endParaRPr lang="es-CL" sz="1400" dirty="0"/>
          </a:p>
          <a:p>
            <a:pPr marL="457200" indent="-457200">
              <a:buFont typeface="Arial" charset="0"/>
              <a:buChar char="•"/>
            </a:pPr>
            <a:endParaRPr lang="es-ES_tradnl" sz="1800" b="1" dirty="0"/>
          </a:p>
          <a:p>
            <a:pPr marL="457200" indent="-457200">
              <a:buFont typeface="Arial" charset="0"/>
              <a:buChar char="•"/>
            </a:pPr>
            <a:endParaRPr lang="es-ES_tradnl" sz="1800" b="1" dirty="0" smtClean="0"/>
          </a:p>
          <a:p>
            <a:pPr algn="just"/>
            <a:endParaRPr lang="es-CL" sz="1400" dirty="0"/>
          </a:p>
          <a:p>
            <a:pPr marL="457200" indent="-457200">
              <a:buFont typeface="Arial" charset="0"/>
              <a:buChar char="•"/>
            </a:pPr>
            <a:endParaRPr lang="es-CL" sz="18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3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2861" y="706846"/>
            <a:ext cx="8824781" cy="659193"/>
          </a:xfrm>
        </p:spPr>
        <p:txBody>
          <a:bodyPr/>
          <a:lstStyle/>
          <a:p>
            <a:r>
              <a:rPr lang="es-ES_tradnl" b="0" u="sng" dirty="0" smtClean="0"/>
              <a:t>Que ha permitido?</a:t>
            </a:r>
            <a:r>
              <a:rPr lang="es-ES_tradnl" b="0" dirty="0" smtClean="0"/>
              <a:t>:</a:t>
            </a:r>
            <a:endParaRPr lang="es-ES_tradnl" sz="1200" b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861" y="941525"/>
            <a:ext cx="8824783" cy="2998002"/>
          </a:xfrm>
        </p:spPr>
        <p:txBody>
          <a:bodyPr/>
          <a:lstStyle/>
          <a:p>
            <a:pPr marL="1200150" lvl="1" indent="-457200">
              <a:buFont typeface="Arial" charset="0"/>
              <a:buChar char="•"/>
            </a:pPr>
            <a:endParaRPr lang="es-CL" sz="14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50% de la Población Mundial esta conectada. 3,3B de usuarios de Internet.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Se venden </a:t>
            </a:r>
            <a:r>
              <a:rPr lang="es-CL" sz="1800" dirty="0" err="1" smtClean="0"/>
              <a:t>u$s</a:t>
            </a:r>
            <a:r>
              <a:rPr lang="es-CL" sz="1800" dirty="0" smtClean="0"/>
              <a:t> 1,7 Trillones al </a:t>
            </a:r>
            <a:r>
              <a:rPr lang="es-CL" sz="1800" b="1" u="sng" dirty="0" smtClean="0"/>
              <a:t>año</a:t>
            </a:r>
            <a:r>
              <a:rPr lang="es-CL" sz="1800" dirty="0" smtClean="0"/>
              <a:t>. 8% del comercio Global.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Se realizan 10 Billones de búsquedas al </a:t>
            </a:r>
            <a:r>
              <a:rPr lang="es-CL" sz="1800" b="1" u="sng" dirty="0" smtClean="0"/>
              <a:t>día</a:t>
            </a:r>
            <a:r>
              <a:rPr lang="es-CL" sz="1800" dirty="0" smtClean="0"/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Se envían 150 Billones de emails por </a:t>
            </a:r>
            <a:r>
              <a:rPr lang="es-CL" sz="1800" b="1" u="sng" dirty="0" smtClean="0"/>
              <a:t>día</a:t>
            </a:r>
            <a:r>
              <a:rPr lang="es-CL" sz="1800" dirty="0" smtClean="0"/>
              <a:t>.</a:t>
            </a:r>
            <a:endParaRPr lang="es-CL" sz="1800" dirty="0"/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2,2 Billones de dispositivos móviles conectados (</a:t>
            </a:r>
            <a:r>
              <a:rPr lang="es-CL" sz="1800" dirty="0" err="1" smtClean="0"/>
              <a:t>Android</a:t>
            </a:r>
            <a:r>
              <a:rPr lang="es-CL" sz="1800" dirty="0" smtClean="0"/>
              <a:t> – IOS)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smtClean="0"/>
              <a:t>Facebook tiene 1,6 Billones de conexiones al </a:t>
            </a:r>
            <a:r>
              <a:rPr lang="es-CL" sz="1800" b="1" u="sng" dirty="0" smtClean="0"/>
              <a:t>mes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/>
              <a:t>En </a:t>
            </a:r>
            <a:r>
              <a:rPr lang="es-CL" sz="1800" dirty="0" smtClean="0"/>
              <a:t>YouTube se suben 72hs de video por </a:t>
            </a:r>
            <a:r>
              <a:rPr lang="es-CL" sz="1800" b="1" u="sng" dirty="0" smtClean="0"/>
              <a:t>minuto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err="1" smtClean="0"/>
              <a:t>Snapchat</a:t>
            </a:r>
            <a:r>
              <a:rPr lang="es-CL" sz="1800" dirty="0" smtClean="0"/>
              <a:t>  consiguió 100 Millones de usuarios en 3 años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s-CL" sz="1800" dirty="0" err="1" smtClean="0"/>
              <a:t>Instagram</a:t>
            </a:r>
            <a:r>
              <a:rPr lang="es-CL" sz="1800" dirty="0" smtClean="0"/>
              <a:t> consiguió 30 Millones de usuarios en 18 meses</a:t>
            </a:r>
            <a:endParaRPr lang="es-CL" sz="1800" dirty="0"/>
          </a:p>
          <a:p>
            <a:pPr marL="457200" indent="-457200">
              <a:buFont typeface="Arial" charset="0"/>
              <a:buChar char="•"/>
            </a:pPr>
            <a:endParaRPr lang="es-ES_tradnl" sz="1800" b="1" dirty="0"/>
          </a:p>
          <a:p>
            <a:pPr marL="457200" indent="-457200">
              <a:buFont typeface="Arial" charset="0"/>
              <a:buChar char="•"/>
            </a:pPr>
            <a:endParaRPr lang="es-ES_tradnl" sz="1800" b="1" dirty="0" smtClean="0"/>
          </a:p>
          <a:p>
            <a:pPr algn="just"/>
            <a:endParaRPr lang="es-CL" sz="1400" dirty="0"/>
          </a:p>
          <a:p>
            <a:pPr marL="457200" indent="-457200">
              <a:buFont typeface="Arial" charset="0"/>
              <a:buChar char="•"/>
            </a:pPr>
            <a:endParaRPr lang="es-CL" sz="18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2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6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3861" y="1189446"/>
            <a:ext cx="8162939" cy="659193"/>
          </a:xfrm>
        </p:spPr>
        <p:txBody>
          <a:bodyPr/>
          <a:lstStyle/>
          <a:p>
            <a:pPr algn="ctr"/>
            <a:r>
              <a:rPr lang="es-ES_tradnl" sz="2400" b="0" dirty="0" smtClean="0"/>
              <a:t>La </a:t>
            </a:r>
            <a:r>
              <a:rPr lang="es-ES_tradnl" sz="2400" dirty="0" smtClean="0"/>
              <a:t>Revolución Digital</a:t>
            </a:r>
            <a:r>
              <a:rPr lang="es-ES_tradnl" sz="2400" b="0" dirty="0" smtClean="0"/>
              <a:t> tiene consecuencias extraordinarias y a simple vista, NO estamos preparados para entenderla en toda su magnitud</a:t>
            </a:r>
            <a:endParaRPr lang="es-ES_tradnl" sz="24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F49ED-237C-6F44-BAE2-1546C72291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511161" y="2459446"/>
            <a:ext cx="8162939" cy="659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b="1" kern="1200" baseline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La </a:t>
            </a:r>
            <a:r>
              <a:rPr lang="es-ES_tradnl" sz="2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Transformación Digital</a:t>
            </a:r>
            <a:r>
              <a:rPr lang="es-ES_tradnl" sz="2400" b="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se basa en entender como estos cuatro pilares afecta a nuestra empresa pero por sobre todas las cosas, como afecta al </a:t>
            </a:r>
            <a:r>
              <a:rPr lang="es-ES_tradnl" sz="2400" u="sng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Cliente</a:t>
            </a:r>
            <a:r>
              <a:rPr lang="es-ES_tradnl" sz="2400" b="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. La tecnología por sí misma no es una Disrupción para el negocio  </a:t>
            </a:r>
            <a:endParaRPr lang="es-ES_tradnl" sz="2400" b="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" y="-1"/>
            <a:ext cx="827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NEORIS 2015">
      <a:dk1>
        <a:srgbClr val="515252"/>
      </a:dk1>
      <a:lt1>
        <a:sysClr val="window" lastClr="FFFFFF"/>
      </a:lt1>
      <a:dk2>
        <a:srgbClr val="15284E"/>
      </a:dk2>
      <a:lt2>
        <a:srgbClr val="FFFFFE"/>
      </a:lt2>
      <a:accent1>
        <a:srgbClr val="15284E"/>
      </a:accent1>
      <a:accent2>
        <a:srgbClr val="DC6B31"/>
      </a:accent2>
      <a:accent3>
        <a:srgbClr val="9ABA5B"/>
      </a:accent3>
      <a:accent4>
        <a:srgbClr val="6EA2C3"/>
      </a:accent4>
      <a:accent5>
        <a:srgbClr val="56A90A"/>
      </a:accent5>
      <a:accent6>
        <a:srgbClr val="989999"/>
      </a:accent6>
      <a:hlink>
        <a:srgbClr val="6C9FC0"/>
      </a:hlink>
      <a:folHlink>
        <a:srgbClr val="6DA1C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E2CE3ACF03F14AAAF6C4BD5275200E" ma:contentTypeVersion="0" ma:contentTypeDescription="Create a new document." ma:contentTypeScope="" ma:versionID="2dbdf20cecdb5f8cc8c1f9ae0002a8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7B715-FEEE-4541-BA20-0BD5E2FE1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150FE6-79B2-4370-BFCB-D72995AF4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8F6671-B703-40E6-9EAF-C28B499113DA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11331</TotalTime>
  <Words>1280</Words>
  <Application>Microsoft Office PowerPoint</Application>
  <PresentationFormat>On-screen Show (16:9)</PresentationFormat>
  <Paragraphs>396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Transformación Digital </vt:lpstr>
      <vt:lpstr>PowerPoint Presentation</vt:lpstr>
      <vt:lpstr>PowerPoint Presentation</vt:lpstr>
      <vt:lpstr>Revolución Industrial – La velocidad del Cambio</vt:lpstr>
      <vt:lpstr>Revolución Digital – La velocidad del Cambio - Pilares</vt:lpstr>
      <vt:lpstr>Revolución Digital – La velocidad del Cambio -  Pilares</vt:lpstr>
      <vt:lpstr>PowerPoint Presentation</vt:lpstr>
      <vt:lpstr>PowerPoint Presentation</vt:lpstr>
      <vt:lpstr>PowerPoint Presentation</vt:lpstr>
      <vt:lpstr>PowerPoint Presentation</vt:lpstr>
      <vt:lpstr>Transformación Digital</vt:lpstr>
      <vt:lpstr>Transformación Digital</vt:lpstr>
      <vt:lpstr>PowerPoint Presentation</vt:lpstr>
      <vt:lpstr>PowerPoint Presentation</vt:lpstr>
      <vt:lpstr>PowerPoint Presentation</vt:lpstr>
      <vt:lpstr>PowerPoint Presentation</vt:lpstr>
      <vt:lpstr>Transformación Digital – Main Set</vt:lpstr>
      <vt:lpstr>PowerPoint Presentation</vt:lpstr>
      <vt:lpstr>Transformación Digital</vt:lpstr>
      <vt:lpstr>PowerPoint Presentation</vt:lpstr>
      <vt:lpstr>PowerPoint Presentation</vt:lpstr>
      <vt:lpstr>PowerPoint Presentation</vt:lpstr>
    </vt:vector>
  </TitlesOfParts>
  <Company>IHG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NEORIS</dc:creator>
  <cp:lastModifiedBy>Marcelo Blazquez</cp:lastModifiedBy>
  <cp:revision>565</cp:revision>
  <dcterms:created xsi:type="dcterms:W3CDTF">2015-07-15T23:08:45Z</dcterms:created>
  <dcterms:modified xsi:type="dcterms:W3CDTF">2017-11-02T12:16:41Z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0x0101005BE2CE3ACF03F14AAAF6C4BD5275200E</vt:lpwstr>
  </property>
</Properties>
</file>