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9" r:id="rId6"/>
    <p:sldMasterId id="2147483721" r:id="rId7"/>
    <p:sldMasterId id="2147483734" r:id="rId8"/>
    <p:sldMasterId id="2147483753" r:id="rId9"/>
    <p:sldMasterId id="2147483765" r:id="rId10"/>
  </p:sldMasterIdLst>
  <p:notesMasterIdLst>
    <p:notesMasterId r:id="rId102"/>
  </p:notesMasterIdLst>
  <p:sldIdLst>
    <p:sldId id="271" r:id="rId11"/>
    <p:sldId id="296" r:id="rId12"/>
    <p:sldId id="294" r:id="rId13"/>
    <p:sldId id="295" r:id="rId14"/>
    <p:sldId id="300" r:id="rId15"/>
    <p:sldId id="301" r:id="rId16"/>
    <p:sldId id="311" r:id="rId17"/>
    <p:sldId id="310" r:id="rId18"/>
    <p:sldId id="298" r:id="rId19"/>
    <p:sldId id="266" r:id="rId20"/>
    <p:sldId id="299" r:id="rId21"/>
    <p:sldId id="267" r:id="rId22"/>
    <p:sldId id="302" r:id="rId23"/>
    <p:sldId id="303" r:id="rId24"/>
    <p:sldId id="316" r:id="rId25"/>
    <p:sldId id="306" r:id="rId26"/>
    <p:sldId id="307" r:id="rId27"/>
    <p:sldId id="308" r:id="rId28"/>
    <p:sldId id="317" r:id="rId29"/>
    <p:sldId id="319" r:id="rId30"/>
    <p:sldId id="318" r:id="rId31"/>
    <p:sldId id="322" r:id="rId32"/>
    <p:sldId id="323" r:id="rId33"/>
    <p:sldId id="324" r:id="rId34"/>
    <p:sldId id="325" r:id="rId35"/>
    <p:sldId id="326" r:id="rId36"/>
    <p:sldId id="329" r:id="rId37"/>
    <p:sldId id="330" r:id="rId38"/>
    <p:sldId id="327" r:id="rId39"/>
    <p:sldId id="328" r:id="rId40"/>
    <p:sldId id="313" r:id="rId41"/>
    <p:sldId id="320" r:id="rId42"/>
    <p:sldId id="314" r:id="rId43"/>
    <p:sldId id="291" r:id="rId44"/>
    <p:sldId id="312" r:id="rId45"/>
    <p:sldId id="336" r:id="rId46"/>
    <p:sldId id="346" r:id="rId47"/>
    <p:sldId id="338" r:id="rId48"/>
    <p:sldId id="335" r:id="rId49"/>
    <p:sldId id="337" r:id="rId50"/>
    <p:sldId id="339" r:id="rId51"/>
    <p:sldId id="333" r:id="rId52"/>
    <p:sldId id="341" r:id="rId53"/>
    <p:sldId id="347" r:id="rId54"/>
    <p:sldId id="348" r:id="rId55"/>
    <p:sldId id="344" r:id="rId56"/>
    <p:sldId id="345" r:id="rId57"/>
    <p:sldId id="349" r:id="rId58"/>
    <p:sldId id="350" r:id="rId59"/>
    <p:sldId id="352" r:id="rId60"/>
    <p:sldId id="351" r:id="rId61"/>
    <p:sldId id="340" r:id="rId62"/>
    <p:sldId id="268" r:id="rId63"/>
    <p:sldId id="269" r:id="rId64"/>
    <p:sldId id="292" r:id="rId65"/>
    <p:sldId id="297" r:id="rId66"/>
    <p:sldId id="272" r:id="rId67"/>
    <p:sldId id="273" r:id="rId68"/>
    <p:sldId id="275" r:id="rId69"/>
    <p:sldId id="277" r:id="rId70"/>
    <p:sldId id="279" r:id="rId71"/>
    <p:sldId id="276" r:id="rId72"/>
    <p:sldId id="280" r:id="rId73"/>
    <p:sldId id="281" r:id="rId74"/>
    <p:sldId id="290" r:id="rId75"/>
    <p:sldId id="286" r:id="rId76"/>
    <p:sldId id="285" r:id="rId77"/>
    <p:sldId id="262" r:id="rId78"/>
    <p:sldId id="283" r:id="rId79"/>
    <p:sldId id="287" r:id="rId80"/>
    <p:sldId id="284" r:id="rId81"/>
    <p:sldId id="278" r:id="rId82"/>
    <p:sldId id="288" r:id="rId83"/>
    <p:sldId id="261" r:id="rId84"/>
    <p:sldId id="293" r:id="rId85"/>
    <p:sldId id="256" r:id="rId86"/>
    <p:sldId id="289" r:id="rId87"/>
    <p:sldId id="355" r:id="rId88"/>
    <p:sldId id="360" r:id="rId89"/>
    <p:sldId id="359" r:id="rId90"/>
    <p:sldId id="358" r:id="rId91"/>
    <p:sldId id="357" r:id="rId92"/>
    <p:sldId id="356" r:id="rId93"/>
    <p:sldId id="353" r:id="rId94"/>
    <p:sldId id="354" r:id="rId95"/>
    <p:sldId id="361" r:id="rId96"/>
    <p:sldId id="363" r:id="rId97"/>
    <p:sldId id="362" r:id="rId98"/>
    <p:sldId id="321" r:id="rId99"/>
    <p:sldId id="342" r:id="rId100"/>
    <p:sldId id="265" r:id="rId10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C964D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0" d="100"/>
          <a:sy n="80" d="100"/>
        </p:scale>
        <p:origin x="-159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9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A22BB-E794-40E2-ADA1-B4B12A65C355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FFEAF-7DBD-4376-AFDB-BDC9CD8FEA1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251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DE9793C-94C2-4122-8E4A-5025EEF4448A}" type="slidenum">
              <a:rPr lang="pt-BR">
                <a:solidFill>
                  <a:prstClr val="black"/>
                </a:solidFill>
              </a:rPr>
              <a:pPr/>
              <a:t>89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9801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801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/>
          <a:p>
            <a:pPr algn="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00" i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59802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802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smtClean="0"/>
              <a:t>Ground Transmitter ( GT ) testing started in mid 1970’s  - 1975?  </a:t>
            </a:r>
          </a:p>
          <a:p>
            <a:pPr>
              <a:spcBef>
                <a:spcPct val="0"/>
              </a:spcBef>
            </a:pPr>
            <a:r>
              <a:rPr lang="pt-BR" smtClean="0"/>
              <a:t>U.S. Army Yuma Proving Grounds ( YPG ) Yuma, Arizona</a:t>
            </a:r>
          </a:p>
          <a:p>
            <a:pPr>
              <a:spcBef>
                <a:spcPct val="0"/>
              </a:spcBef>
            </a:pPr>
            <a:r>
              <a:rPr lang="pt-BR" smtClean="0"/>
              <a:t>Inverted Range Control Center ( IRCC ) with 4 GT’s</a:t>
            </a:r>
          </a:p>
          <a:p>
            <a:pPr>
              <a:spcBef>
                <a:spcPct val="0"/>
              </a:spcBef>
            </a:pPr>
            <a:r>
              <a:rPr lang="pt-BR" smtClean="0"/>
              <a:t>Proof of concept testing, Phase I, II, III testing.</a:t>
            </a:r>
          </a:p>
          <a:p>
            <a:pPr>
              <a:spcBef>
                <a:spcPct val="0"/>
              </a:spcBef>
            </a:pPr>
            <a:r>
              <a:rPr lang="pt-BR" smtClean="0"/>
              <a:t>Tanks, Jets, Helicopters, Jeeps.</a:t>
            </a:r>
          </a:p>
        </p:txBody>
      </p:sp>
      <p:sp>
        <p:nvSpPr>
          <p:cNvPr id="598023" name="Rectangle 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7978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9625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D5D4D-0856-4548-BE85-AB2FADEAF65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FF32A-E8E8-4122-8558-B1117A78A88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207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5C307-B5CE-4E87-85A2-DC76F0E4991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3545-D99B-49D3-B85E-55526289C8BA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89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A4249-23B7-48C2-BC3A-1068DAF2B5FF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6F79D-DB48-442E-B5E0-A97A2EE653B9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208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965F9-FCCC-42AA-B36D-A71A82A739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18D95-DAD5-407F-B581-269539D8965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415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3BDFE-B8A7-41C9-ADFD-6EF2EB93461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7B75-8D55-4304-BA3C-BE7ADBAE53D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141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71EDA-7C72-4C82-B771-9EBC1567DAA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2D976-B738-4B21-80D5-CFB514BBD89B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497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2" indent="0">
              <a:buNone/>
              <a:defRPr sz="2400"/>
            </a:lvl3pPr>
            <a:lvl4pPr marL="1371513" indent="0">
              <a:buNone/>
              <a:defRPr sz="2000"/>
            </a:lvl4pPr>
            <a:lvl5pPr marL="1828683" indent="0">
              <a:buNone/>
              <a:defRPr sz="2000"/>
            </a:lvl5pPr>
            <a:lvl6pPr marL="2285853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0D650-CF7E-47B6-87CD-A37AD713674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F2407-E162-4D26-AB21-7860615C7B0E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735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2ACCF-370C-4CFD-85D0-4DDC32772BF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D96CB-1D9E-43A3-A3A0-8B285424B2E4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740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B0F6-77DD-4067-90D1-249D32DEA1A6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8C182-584A-439B-A65F-82033DBBDE5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002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24288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615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604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258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368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39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3867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726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274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631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6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017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41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13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41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9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54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0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7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8993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24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8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09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46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51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44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97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1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8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0145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94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1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13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68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A8EA5-5B25-4583-838F-21C5EACFB0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3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55BC-968C-43D2-B950-5CF01463B8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7B041-D8CA-44BE-9E21-8BF01C44FA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49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5AD1C-0BDC-4805-AD0D-5F87FD9D8F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46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91EC2-A791-4CC4-A7B7-02873CAA65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39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EFC5E-84E0-48A8-B8F8-2E02BE2F32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7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88908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F77C0-211F-46E7-9232-ADF3AD0856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8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2F5B5-FFFD-43B7-92A7-5D24ED12B4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89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4FF3-46E9-4181-81ED-B10D3DEF80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70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B4B59-7442-4D52-9986-9E23F7583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98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01A52-338A-4D05-AEDE-F12C57CBDC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82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6ECA6-B0EB-48EC-9274-11F0FCAD67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48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F80EA-84A4-40C8-BF9F-49FE1E078672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0A2F3-B822-45C6-99B0-548D710F92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636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7533-EC40-4CF9-A3E0-D009B550BDC9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07F0-E38F-448A-BECB-D28FE61C2F3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812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3BE57-DEC8-452E-B985-2FFB11A44DB9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36A4-7229-40F6-9980-99DA6FBA629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672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72CD-3D3B-4827-90B9-950C5A522013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58EA4-BEBE-4092-8ED0-A1837401F8E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726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5583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C62A9-C3A2-4932-9F1B-EFA07F035E84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D0869-4567-4610-9859-C82E76627D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3135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DE6B6-1F72-47BC-A9A0-8A58EB9BF937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FD6F1-3AF5-42CA-ACBB-63AB22F9F6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859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77AB7-0899-462C-BFB0-11BF95F6AFB2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750E-87A2-44A1-9C74-0BF62834E3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134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0DE4E-BFA1-4585-8CD3-6223127FF967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56CCE-F75D-4DFB-8F69-1F9C4E8EE1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5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2" indent="0">
              <a:buNone/>
              <a:defRPr sz="2400"/>
            </a:lvl3pPr>
            <a:lvl4pPr marL="1371513" indent="0">
              <a:buNone/>
              <a:defRPr sz="2000"/>
            </a:lvl4pPr>
            <a:lvl5pPr marL="1828683" indent="0">
              <a:buNone/>
              <a:defRPr sz="2000"/>
            </a:lvl5pPr>
            <a:lvl6pPr marL="2285853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FA39C-7BB9-49EB-8AD2-D9E1C4A53097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E2A52-17F6-44FB-BF57-9B102DCB2E9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5985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9B45-0BBF-43F1-93D0-B0AE238C9EC3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049EB-FA31-45A8-B72A-E4E861B1F3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9515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A9472-E3AC-44A7-B9C7-262FD67F3A39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67F47-9C7A-473F-8223-5984F490A4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123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7A455-CFD0-403D-9AB8-B6C08283472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32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8B087-4DC3-40B5-A319-9AA4E499981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73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67EDC-9557-40B1-B50A-DCCBAD7AA97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0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60156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1AC2F-1C4C-4717-B456-6FBAA4549FD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303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6185A-E152-4BC7-A2E5-AA4712705BD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06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9FB65-8763-413F-976E-FEEEE4CC13E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403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1F715-8CFD-4E12-B498-08707432D62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462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0881F-F985-4A16-8C1E-F41E98B6EE3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46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6A237-498D-4F45-A1B7-74308E50A88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39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3DD90-6674-4678-BB06-C6F5EE9D3C9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8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F778-2B65-40A0-9882-355AA58560B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82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A71F7-CF10-472C-B217-B3A66FF899A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06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EDF79-0CD8-4902-8A99-44C66E44481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91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9462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C3632-5239-4AAF-A7A9-C07EB94B504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796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9970C-8553-431B-8250-036D57DA1B8B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223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10B32-1B4A-470C-ABED-01EC02F57A8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50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DE306-7489-4872-87F0-69C6E4E60DF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58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37DA0-E3DC-47C6-8AEE-365A372A51D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866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9E2B6-DA4A-4206-887E-0F934FE1618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55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653A4-7887-4D01-806E-4A089789465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663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14442-E4DB-456C-8AF5-B7D267673FE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77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48E98-7D84-49CE-8685-8B1A9D966FA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766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6435994-F8AF-4357-8459-534FB5BEF38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6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12119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1" indent="0" algn="ctr">
              <a:buNone/>
              <a:defRPr/>
            </a:lvl2pPr>
            <a:lvl3pPr marL="914342" indent="0" algn="ctr">
              <a:buNone/>
              <a:defRPr/>
            </a:lvl3pPr>
            <a:lvl4pPr marL="1371513" indent="0" algn="ctr">
              <a:buNone/>
              <a:defRPr/>
            </a:lvl4pPr>
            <a:lvl5pPr marL="1828683" indent="0" algn="ctr">
              <a:buNone/>
              <a:defRPr/>
            </a:lvl5pPr>
            <a:lvl6pPr marL="2285853" indent="0" algn="ctr">
              <a:buNone/>
              <a:defRPr/>
            </a:lvl6pPr>
            <a:lvl7pPr marL="2743024" indent="0" algn="ctr">
              <a:buNone/>
              <a:defRPr/>
            </a:lvl7pPr>
            <a:lvl8pPr marL="3200195" indent="0" algn="ctr">
              <a:buNone/>
              <a:defRPr/>
            </a:lvl8pPr>
            <a:lvl9pPr marL="3657366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51EECD-F415-473C-89C5-5CE7DE42088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77364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EB1470-897E-45A5-8B7C-244F490DB7B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34166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1" indent="0">
              <a:buNone/>
              <a:defRPr sz="1800"/>
            </a:lvl2pPr>
            <a:lvl3pPr marL="914342" indent="0">
              <a:buNone/>
              <a:defRPr sz="1600"/>
            </a:lvl3pPr>
            <a:lvl4pPr marL="1371513" indent="0">
              <a:buNone/>
              <a:defRPr sz="1400"/>
            </a:lvl4pPr>
            <a:lvl5pPr marL="1828683" indent="0">
              <a:buNone/>
              <a:defRPr sz="1400"/>
            </a:lvl5pPr>
            <a:lvl6pPr marL="2285853" indent="0">
              <a:buNone/>
              <a:defRPr sz="1400"/>
            </a:lvl6pPr>
            <a:lvl7pPr marL="2743024" indent="0">
              <a:buNone/>
              <a:defRPr sz="1400"/>
            </a:lvl7pPr>
            <a:lvl8pPr marL="3200195" indent="0">
              <a:buNone/>
              <a:defRPr sz="1400"/>
            </a:lvl8pPr>
            <a:lvl9pPr marL="3657366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2EC32B-1C1D-4FE1-8A97-41AB55922E3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7375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717D31-E7A8-442C-B230-4A6947D3840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2537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3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C13F70-8127-4460-AB54-7679D5ADD24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1347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C8E606-C9CE-4E48-972B-DECB11E80F6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74197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E5BE73-C5B6-4BB0-881A-979FD1EE9C4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26926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193441-57BB-4E89-839D-D6D68B176CD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1514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2" indent="0">
              <a:buNone/>
              <a:defRPr sz="2400"/>
            </a:lvl3pPr>
            <a:lvl4pPr marL="1371513" indent="0">
              <a:buNone/>
              <a:defRPr sz="2000"/>
            </a:lvl4pPr>
            <a:lvl5pPr marL="1828683" indent="0">
              <a:buNone/>
              <a:defRPr sz="2000"/>
            </a:lvl5pPr>
            <a:lvl6pPr marL="2285853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3" indent="0">
              <a:buNone/>
              <a:defRPr sz="900"/>
            </a:lvl4pPr>
            <a:lvl5pPr marL="1828683" indent="0">
              <a:buNone/>
              <a:defRPr sz="900"/>
            </a:lvl5pPr>
            <a:lvl6pPr marL="2285853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0911FC1-4AA6-4805-AAA9-9C086B6CB13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80203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396F2A-5659-4632-8EA8-AD2ED8C2C7B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458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62983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83FBE9-B296-431C-A5B9-6E2F6F0C3CB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66809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ítulo, text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gráfico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0713FB-B245-4BF9-838C-1B8674F846B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264414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2A3242-85D1-4A1C-A5A1-EE4D61B0EB1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92733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1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8A8071-67B9-4B87-98F7-059EECC7F2A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10706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B6F72C-90BD-4F2C-851C-17E94E0E914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34212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1F397D-4E1F-489C-8E0B-BA7B582AADC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76458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17EE6E-9397-4315-9F15-B6775650D8C1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91753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1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10A216-0903-4934-97A4-FBA0FAACCEA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53908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2B0CB-C5AE-49EF-8D00-969349B28FA0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97CEC-1DB0-4C83-BAAA-C513F0EEB8FB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625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AAEE0-81D0-48C0-81D4-556E541039C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3DF56-A09B-47E3-B6D1-B32586570A76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F578-6823-418D-9182-0FDD73631D03}" type="datetimeFigureOut">
              <a:rPr lang="es-AR" smtClean="0"/>
              <a:t>03/11/2016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E8771-B6B2-48AA-9C6C-B5977868BFB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587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7F578-6823-418D-9182-0FDD73631D0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E8771-B6B2-48AA-9C6C-B5977868BFB7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6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7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AEA5B-6238-4F58-8C26-87DB48666DB3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03/11/2016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C5933-741D-4BF9-87C7-FAED4058C3A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71F4-2A80-4A7C-894F-4988C2B3FBB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2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A0"/>
            </a:gs>
            <a:gs pos="17000">
              <a:srgbClr val="0000A0"/>
            </a:gs>
            <a:gs pos="50000">
              <a:srgbClr val="00A000"/>
            </a:gs>
            <a:gs pos="100000">
              <a:srgbClr val="A00000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D43568-78AF-4403-86BD-4DDA14F85754}" type="datetimeFigureOut">
              <a:rPr lang="es-ES"/>
              <a:pPr>
                <a:defRPr/>
              </a:pPr>
              <a:t>03/11/2016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EDC34F-99BC-498A-8F74-D44370FC81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4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1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8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806292-A062-4A3D-A3BC-27934802BD65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8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48E4E0-E65B-45AA-A070-5CA46810C414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9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título del patrón</a:t>
            </a:r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5E95F3-F32A-4500-8076-EA329FEF8689}" type="slidenum">
              <a:rPr lang="es-ES_tradnl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016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71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4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1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68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39" indent="-22858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10" indent="-22858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81" indent="-22858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51" indent="-22858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E1AC66-F4BB-45C1-8EE8-05F8C4FDC68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03/11/2016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C0182A-1AC1-45D5-994F-4C2DECC06888}" type="slidenum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5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4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1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8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png"/><Relationship Id="rId7" Type="http://schemas.openxmlformats.org/officeDocument/2006/relationships/image" Target="../media/image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png"/><Relationship Id="rId7" Type="http://schemas.openxmlformats.org/officeDocument/2006/relationships/image" Target="../media/image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58.jpeg"/><Relationship Id="rId10" Type="http://schemas.openxmlformats.org/officeDocument/2006/relationships/image" Target="../media/image60.jpeg"/><Relationship Id="rId4" Type="http://schemas.openxmlformats.org/officeDocument/2006/relationships/image" Target="../media/image57.jpeg"/><Relationship Id="rId9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3.png"/><Relationship Id="rId7" Type="http://schemas.openxmlformats.org/officeDocument/2006/relationships/image" Target="../media/image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5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77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7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5.jpeg"/><Relationship Id="rId7" Type="http://schemas.openxmlformats.org/officeDocument/2006/relationships/image" Target="../media/image1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4.jpeg"/><Relationship Id="rId7" Type="http://schemas.openxmlformats.org/officeDocument/2006/relationships/image" Target="../media/image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7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7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13" Type="http://schemas.openxmlformats.org/officeDocument/2006/relationships/image" Target="../media/image131.gif"/><Relationship Id="rId18" Type="http://schemas.openxmlformats.org/officeDocument/2006/relationships/image" Target="../media/image1.jpeg"/><Relationship Id="rId3" Type="http://schemas.openxmlformats.org/officeDocument/2006/relationships/image" Target="../media/image121.gif"/><Relationship Id="rId7" Type="http://schemas.openxmlformats.org/officeDocument/2006/relationships/image" Target="../media/image125.gif"/><Relationship Id="rId12" Type="http://schemas.openxmlformats.org/officeDocument/2006/relationships/image" Target="../media/image130.gif"/><Relationship Id="rId17" Type="http://schemas.openxmlformats.org/officeDocument/2006/relationships/image" Target="../media/image135.gif"/><Relationship Id="rId2" Type="http://schemas.openxmlformats.org/officeDocument/2006/relationships/image" Target="../media/image120.gif"/><Relationship Id="rId16" Type="http://schemas.openxmlformats.org/officeDocument/2006/relationships/image" Target="../media/image134.gif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gif"/><Relationship Id="rId11" Type="http://schemas.openxmlformats.org/officeDocument/2006/relationships/image" Target="../media/image129.gif"/><Relationship Id="rId5" Type="http://schemas.openxmlformats.org/officeDocument/2006/relationships/image" Target="../media/image123.gif"/><Relationship Id="rId15" Type="http://schemas.openxmlformats.org/officeDocument/2006/relationships/image" Target="../media/image133.gif"/><Relationship Id="rId10" Type="http://schemas.openxmlformats.org/officeDocument/2006/relationships/image" Target="../media/image128.gif"/><Relationship Id="rId19" Type="http://schemas.openxmlformats.org/officeDocument/2006/relationships/image" Target="../media/image6.jpeg"/><Relationship Id="rId4" Type="http://schemas.openxmlformats.org/officeDocument/2006/relationships/image" Target="../media/image122.gif"/><Relationship Id="rId9" Type="http://schemas.openxmlformats.org/officeDocument/2006/relationships/image" Target="../media/image127.gif"/><Relationship Id="rId14" Type="http://schemas.openxmlformats.org/officeDocument/2006/relationships/image" Target="../media/image132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7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14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7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15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71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9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2845" y="5301368"/>
            <a:ext cx="273961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62" y="5301368"/>
            <a:ext cx="27210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368"/>
            <a:ext cx="2917402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51520" y="2826802"/>
            <a:ext cx="6250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Agroproducción</a:t>
            </a:r>
            <a:r>
              <a:rPr lang="es-AR" sz="3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inteligente</a:t>
            </a:r>
            <a:r>
              <a:rPr lang="es-AR" sz="36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nuevo paradigma tecnológico en la actividad </a:t>
            </a:r>
            <a:r>
              <a:rPr lang="es-AR" sz="36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agropecuaria</a:t>
            </a:r>
            <a:endParaRPr lang="es-AR" sz="3600" dirty="0">
              <a:solidFill>
                <a:prstClr val="black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270158" y="4365104"/>
            <a:ext cx="2550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000" b="1" i="1" dirty="0"/>
              <a:t>Ing. Agr. Néstor Di Leo</a:t>
            </a:r>
          </a:p>
        </p:txBody>
      </p:sp>
      <p:pic>
        <p:nvPicPr>
          <p:cNvPr id="78850" name="Picture 2" descr="Resultado de imagen para eBee sq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3" y="349992"/>
            <a:ext cx="3192289" cy="17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Resultado de imagen para estacion agrometeorologica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22" y="61341"/>
            <a:ext cx="238125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thumbs.dreamstime.com/z/diversos-puntos-de-vista-508846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r="2557" b="9056"/>
          <a:stretch/>
        </p:blipFill>
        <p:spPr bwMode="auto">
          <a:xfrm>
            <a:off x="861539" y="764704"/>
            <a:ext cx="738286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23528" y="116632"/>
            <a:ext cx="596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Miradas, intereses y/o motivaciones distintas</a:t>
            </a:r>
          </a:p>
        </p:txBody>
      </p:sp>
      <p:pic>
        <p:nvPicPr>
          <p:cNvPr id="8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3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scielo.org.mx/img/revistas/desacatos/n28/a3en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7" y="688429"/>
            <a:ext cx="648652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23528" y="116632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/>
              <a:t>Complejidad</a:t>
            </a:r>
            <a:endParaRPr lang="es-AR" sz="2400" b="1" dirty="0"/>
          </a:p>
        </p:txBody>
      </p:sp>
      <p:cxnSp>
        <p:nvCxnSpPr>
          <p:cNvPr id="8" name="7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907704" y="2708920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aspectos filosóficos, biológicos, culturales, espirituales, sociales e históricos </a:t>
            </a:r>
            <a:endParaRPr lang="es-A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9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040560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611560" y="836712"/>
            <a:ext cx="78488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 </a:t>
            </a:r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1950: 3.000 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hab.</a:t>
            </a:r>
          </a:p>
          <a:p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 </a:t>
            </a:r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2000: 6.000 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hab.</a:t>
            </a:r>
          </a:p>
          <a:p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 </a:t>
            </a:r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2050: 9.700 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hab.</a:t>
            </a:r>
          </a:p>
          <a:p>
            <a:endParaRPr lang="es-AR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Necesidad </a:t>
            </a:r>
            <a:r>
              <a:rPr lang="es-A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creciente de </a:t>
            </a:r>
            <a:r>
              <a:rPr lang="es-A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alimentos</a:t>
            </a:r>
          </a:p>
          <a:p>
            <a:endParaRPr lang="es-AR" sz="2000" dirty="0">
              <a:solidFill>
                <a:srgbClr val="FFFF00"/>
              </a:solidFill>
            </a:endParaRPr>
          </a:p>
          <a:p>
            <a:r>
              <a:rPr lang="es-A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2050 respecto al 2016 se duplica la demanda de alimentos por:</a:t>
            </a:r>
          </a:p>
          <a:p>
            <a:endParaRPr lang="es-AR" sz="2000" b="1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+ de población.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clase media (alimentación con más proteína y de calidad).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 tierras por urbanización.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Menos agua para los cultivos.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restricciones ambientales para producir (costo y productividad).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 </a:t>
            </a:r>
            <a:r>
              <a:rPr lang="es-AR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climático</a:t>
            </a:r>
            <a:r>
              <a:rPr lang="es-AR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AutoShape 32" descr="Resultado de imagen para mapa nocturno de la tierr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9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09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611560" y="620688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800" b="1" i="1" dirty="0"/>
              <a:t>“En una economía global donde lo único seguro es la incertidumbre, la </a:t>
            </a:r>
            <a:r>
              <a:rPr lang="es-AR" sz="2800" b="1" i="1" dirty="0" smtClean="0"/>
              <a:t>única fuente </a:t>
            </a:r>
            <a:r>
              <a:rPr lang="es-AR" sz="2800" b="1" i="1" dirty="0"/>
              <a:t>de ventaja competitiva duradera y segura es el </a:t>
            </a:r>
            <a:r>
              <a:rPr lang="es-A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conocimiento</a:t>
            </a:r>
            <a:r>
              <a:rPr lang="es-AR" sz="2800" b="1" i="1" dirty="0"/>
              <a:t>.”</a:t>
            </a:r>
          </a:p>
          <a:p>
            <a:pPr algn="just"/>
            <a:r>
              <a:rPr lang="es-AR" sz="2800" b="1" i="1" dirty="0"/>
              <a:t>(</a:t>
            </a:r>
            <a:r>
              <a:rPr lang="es-AR" sz="2800" b="1" i="1" dirty="0" err="1"/>
              <a:t>Ikujiro</a:t>
            </a:r>
            <a:r>
              <a:rPr lang="es-AR" sz="2800" b="1" i="1" dirty="0"/>
              <a:t> </a:t>
            </a:r>
            <a:r>
              <a:rPr lang="es-AR" sz="2800" b="1" i="1" dirty="0" err="1"/>
              <a:t>Nonaka</a:t>
            </a:r>
            <a:r>
              <a:rPr lang="es-AR" sz="2800" b="1" i="1" dirty="0"/>
              <a:t>, 1991)</a:t>
            </a:r>
            <a:endParaRPr lang="es-AR" sz="2800" dirty="0"/>
          </a:p>
        </p:txBody>
      </p:sp>
      <p:sp>
        <p:nvSpPr>
          <p:cNvPr id="11" name="AutoShape 7" descr="Resultado de imagen para dos engranaj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2" name="AutoShape 9" descr="Resultado de imagen para dos engranaj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3" name="AutoShape 11" descr="Resultado de imagen para dos engranaj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4" name="AutoShape 14" descr="Resultado de imagen para dos engranaj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5" name="AutoShape 16" descr="Resultado de imagen para dos engranajes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6" name="AutoShape 18" descr="Resultado de imagen para dos engranajes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grpSp>
        <p:nvGrpSpPr>
          <p:cNvPr id="21" name="20 Grupo"/>
          <p:cNvGrpSpPr/>
          <p:nvPr/>
        </p:nvGrpSpPr>
        <p:grpSpPr>
          <a:xfrm>
            <a:off x="971600" y="3717032"/>
            <a:ext cx="7361311" cy="1654443"/>
            <a:chOff x="971600" y="3717032"/>
            <a:chExt cx="7361311" cy="1654443"/>
          </a:xfrm>
        </p:grpSpPr>
        <p:pic>
          <p:nvPicPr>
            <p:cNvPr id="38935" name="Picture 23" descr="Resultado de imagen para dos engranajes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3889386" y="4450442"/>
              <a:ext cx="977309" cy="79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37" name="Picture 25" descr="Resultado de imagen para dos engranajes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705" y="3717032"/>
              <a:ext cx="1041647" cy="1041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16 CuadroTexto"/>
            <p:cNvSpPr txBox="1"/>
            <p:nvPr/>
          </p:nvSpPr>
          <p:spPr>
            <a:xfrm>
              <a:off x="971600" y="4725144"/>
              <a:ext cx="73613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de Latin" pitchFamily="18" charset="0"/>
                </a:rPr>
                <a:t>T E C N      L O G I A</a:t>
              </a:r>
              <a:endParaRPr lang="es-A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de Latin" pitchFamily="18" charset="0"/>
              </a:endParaRPr>
            </a:p>
          </p:txBody>
        </p:sp>
      </p:grpSp>
      <p:cxnSp>
        <p:nvCxnSpPr>
          <p:cNvPr id="20" name="19 Conector recto de flecha"/>
          <p:cNvCxnSpPr/>
          <p:nvPr/>
        </p:nvCxnSpPr>
        <p:spPr>
          <a:xfrm flipH="1">
            <a:off x="4632682" y="2060848"/>
            <a:ext cx="2315582" cy="2016224"/>
          </a:xfrm>
          <a:prstGeom prst="straightConnector1">
            <a:avLst/>
          </a:prstGeom>
          <a:ln w="66675" cap="rnd" cmpd="sng"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3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38" name="Picture 2" descr="C:\Users\Equipo\Desktop\Programa Jornada Drones\fa2ef13e-418b-4235-a078-9fb5fae61ab4-origina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4" name="Picture 4" descr="Resultado de imagen para tractor case sin cab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5043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Resultado de imagen para tractor case sin cabi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/>
          <a:stretch/>
        </p:blipFill>
        <p:spPr bwMode="auto">
          <a:xfrm>
            <a:off x="0" y="-27384"/>
            <a:ext cx="9180513" cy="47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67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0" name="Picture 2" descr="Resultado de imagen para computadoras de 1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99853"/>
            <a:ext cx="3672408" cy="268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Resultado de imagen para agricultura ancestral babilo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320480" cy="55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553910" y="2018880"/>
            <a:ext cx="7473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s-AR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76056" y="508518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AGROMÁTICA</a:t>
            </a:r>
            <a:endParaRPr lang="es-AR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4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179512" y="116632"/>
            <a:ext cx="370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AGROMÁTICA:</a:t>
            </a:r>
            <a:endParaRPr lang="es-AR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7544" y="404664"/>
            <a:ext cx="7992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….. es </a:t>
            </a:r>
            <a:r>
              <a:rPr lang="es-AR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</a:t>
            </a:r>
            <a:r>
              <a:rPr lang="es-AR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principios y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</a:t>
            </a:r>
            <a:r>
              <a:rPr lang="es-AR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informática y la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computación a </a:t>
            </a:r>
            <a:r>
              <a:rPr lang="es-AR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teorías y leyes del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funcionamiento y </a:t>
            </a:r>
            <a:r>
              <a:rPr lang="es-AR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manejo de los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agropecuarios, sean estos desde </a:t>
            </a:r>
            <a:r>
              <a:rPr lang="es-AR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potrero, una empresa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hasta </a:t>
            </a:r>
            <a:r>
              <a:rPr lang="es-AR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</a:t>
            </a:r>
            <a:r>
              <a:rPr lang="es-AR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región </a:t>
            </a:r>
            <a:r>
              <a:rPr lang="es-AR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1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Grenón</a:t>
            </a:r>
            <a:r>
              <a:rPr lang="es-AR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1994)</a:t>
            </a:r>
            <a:r>
              <a:rPr lang="es-A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761942" y="1988840"/>
            <a:ext cx="7698490" cy="3896558"/>
            <a:chOff x="761942" y="2056785"/>
            <a:chExt cx="7698490" cy="3896558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42" y="2204864"/>
              <a:ext cx="7698490" cy="3748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8 Rectángulo"/>
            <p:cNvSpPr/>
            <p:nvPr/>
          </p:nvSpPr>
          <p:spPr>
            <a:xfrm>
              <a:off x="1187624" y="2056785"/>
              <a:ext cx="1224136" cy="220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8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418490"/>
              </p:ext>
            </p:extLst>
          </p:nvPr>
        </p:nvGraphicFramePr>
        <p:xfrm>
          <a:off x="314653" y="1144632"/>
          <a:ext cx="8505819" cy="43942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842286"/>
                <a:gridCol w="792088"/>
                <a:gridCol w="2871445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s-AR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A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b="1" i="1" dirty="0" smtClean="0">
                          <a:solidFill>
                            <a:schemeClr val="tx1"/>
                          </a:solidFill>
                        </a:rPr>
                        <a:t>Disponer de la multitud de datos</a:t>
                      </a:r>
                      <a:r>
                        <a:rPr lang="es-AR" b="1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AR" b="1" i="1" dirty="0" smtClean="0">
                          <a:solidFill>
                            <a:schemeClr val="tx1"/>
                          </a:solidFill>
                        </a:rPr>
                        <a:t>ecológicos, biológicos, tecnológicos y económicos que  representan a un </a:t>
                      </a:r>
                      <a:r>
                        <a:rPr lang="es-AR" b="1" i="1" dirty="0" err="1" smtClean="0">
                          <a:solidFill>
                            <a:schemeClr val="tx1"/>
                          </a:solidFill>
                        </a:rPr>
                        <a:t>agrosistema</a:t>
                      </a:r>
                      <a:r>
                        <a:rPr lang="es-AR" b="1" i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s-AR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 smtClean="0">
                          <a:solidFill>
                            <a:schemeClr val="tx1"/>
                          </a:solidFill>
                        </a:rPr>
                        <a:t>Bases de datos</a:t>
                      </a:r>
                      <a:endParaRPr lang="es-A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b="1" i="1" dirty="0" smtClean="0"/>
                        <a:t>Integrarlos en un único marco conceptual que los formalice y relacione.</a:t>
                      </a:r>
                      <a:endParaRPr lang="es-A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 smtClean="0"/>
                        <a:t>Modelos conceptuales, de datos y matemáticos</a:t>
                      </a:r>
                      <a:endParaRPr lang="es-A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b="1" i="1" dirty="0" smtClean="0"/>
                        <a:t>Procesarlos según las leyes y metodologías de las disciplinas agropecuarias que tratan cada uno de los aspectos de los </a:t>
                      </a:r>
                      <a:r>
                        <a:rPr lang="es-AR" b="1" i="1" dirty="0" err="1" smtClean="0"/>
                        <a:t>agrosistemas</a:t>
                      </a:r>
                      <a:r>
                        <a:rPr lang="es-AR" b="1" i="1" dirty="0" smtClean="0"/>
                        <a:t>.</a:t>
                      </a:r>
                      <a:endParaRPr lang="es-A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 smtClean="0"/>
                        <a:t>Modelos de simulación y sistemas de información</a:t>
                      </a:r>
                      <a:endParaRPr lang="es-A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b="1" i="1" dirty="0" smtClean="0"/>
                        <a:t>Seleccionar las mejores alternativas de  manejo, organización o comercialización a partir de criterios productivos, económicos y ecológicos.</a:t>
                      </a:r>
                      <a:endParaRPr lang="es-A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 smtClean="0"/>
                        <a:t>Sistemas de soporte de decisiones</a:t>
                      </a:r>
                      <a:endParaRPr lang="es-A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b="1" i="1" dirty="0" smtClean="0"/>
                        <a:t>Transmitir la información en tiempo y forma adecuadas.</a:t>
                      </a:r>
                      <a:endParaRPr lang="es-AR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b="1" dirty="0" smtClean="0"/>
                        <a:t>Ofimática</a:t>
                      </a:r>
                      <a:r>
                        <a:rPr lang="es-AR" b="1" baseline="0" dirty="0" smtClean="0"/>
                        <a:t> y telemática</a:t>
                      </a:r>
                      <a:endParaRPr lang="es-AR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9 Flecha derecha"/>
          <p:cNvSpPr/>
          <p:nvPr/>
        </p:nvSpPr>
        <p:spPr>
          <a:xfrm>
            <a:off x="5364088" y="1844824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5364088" y="2636912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5364088" y="3402281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5364088" y="4293096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5364088" y="5085184"/>
            <a:ext cx="43204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F0000"/>
              </a:solidFill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297198"/>
              </p:ext>
            </p:extLst>
          </p:nvPr>
        </p:nvGraphicFramePr>
        <p:xfrm>
          <a:off x="301000" y="753904"/>
          <a:ext cx="8505819" cy="370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842286"/>
                <a:gridCol w="792088"/>
                <a:gridCol w="2871445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A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Necesidades en los sistemas de producción</a:t>
                      </a:r>
                      <a:endParaRPr lang="es-AR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AR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Aportes de la AGROMÁTICA</a:t>
                      </a:r>
                      <a:endParaRPr lang="es-AR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82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4096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es-AR" sz="3200" b="1" dirty="0" smtClean="0">
                <a:solidFill>
                  <a:srgbClr val="FFFF00"/>
                </a:solidFill>
              </a:rPr>
              <a:t>Sistemas para la gestión contable/comercial:</a:t>
            </a:r>
            <a:endParaRPr lang="es-AR" sz="3200" b="1" dirty="0">
              <a:solidFill>
                <a:srgbClr val="FFFF00"/>
              </a:solidFill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2" t="17038" r="30727" b="41265"/>
          <a:stretch/>
        </p:blipFill>
        <p:spPr bwMode="auto">
          <a:xfrm>
            <a:off x="179512" y="1052736"/>
            <a:ext cx="4896544" cy="291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t="10000" r="26414" b="14112"/>
          <a:stretch/>
        </p:blipFill>
        <p:spPr bwMode="auto">
          <a:xfrm>
            <a:off x="3316441" y="1215067"/>
            <a:ext cx="5665759" cy="442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10666" r="54793" b="10804"/>
          <a:stretch/>
        </p:blipFill>
        <p:spPr bwMode="auto">
          <a:xfrm>
            <a:off x="467544" y="980728"/>
            <a:ext cx="3714256" cy="503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1839" r="36448" b="18224"/>
          <a:stretch/>
        </p:blipFill>
        <p:spPr bwMode="auto">
          <a:xfrm>
            <a:off x="3306241" y="1052736"/>
            <a:ext cx="5364088" cy="48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2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6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539552" y="987693"/>
            <a:ext cx="8028384" cy="4043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AR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AR" sz="2400" dirty="0" smtClean="0">
                <a:ea typeface="Calibri"/>
                <a:cs typeface="Times New Roman"/>
              </a:rPr>
              <a:t>Aspectos introductorios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AR" sz="2400" dirty="0" smtClean="0">
                <a:ea typeface="Calibri"/>
                <a:cs typeface="Times New Roman"/>
              </a:rPr>
              <a:t>Monitoreo </a:t>
            </a:r>
            <a:r>
              <a:rPr lang="es-AR" sz="2400" dirty="0">
                <a:ea typeface="Calibri"/>
                <a:cs typeface="Times New Roman"/>
              </a:rPr>
              <a:t>computacional de variables agroambientales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AR" sz="2400" dirty="0">
                <a:ea typeface="Calibri"/>
                <a:cs typeface="Times New Roman"/>
              </a:rPr>
              <a:t>Modelos de </a:t>
            </a:r>
            <a:r>
              <a:rPr lang="es-AR" sz="2400" dirty="0" smtClean="0">
                <a:ea typeface="Calibri"/>
                <a:cs typeface="Times New Roman"/>
              </a:rPr>
              <a:t>simulación</a:t>
            </a:r>
          </a:p>
          <a:p>
            <a:pPr marL="342900" indent="-342900" algn="just">
              <a:lnSpc>
                <a:spcPct val="115000"/>
              </a:lnSpc>
              <a:buFont typeface="Symbol"/>
              <a:buChar char=""/>
            </a:pPr>
            <a:r>
              <a:rPr lang="es-AR" sz="2400" dirty="0" smtClean="0">
                <a:ea typeface="Calibri"/>
                <a:cs typeface="Times New Roman"/>
              </a:rPr>
              <a:t>GPS y manejo </a:t>
            </a:r>
            <a:r>
              <a:rPr lang="es-AR" sz="2400" dirty="0">
                <a:ea typeface="Calibri"/>
                <a:cs typeface="Times New Roman"/>
              </a:rPr>
              <a:t>por ambientes</a:t>
            </a:r>
          </a:p>
          <a:p>
            <a:pPr marL="342900" indent="-342900" algn="just">
              <a:lnSpc>
                <a:spcPct val="115000"/>
              </a:lnSpc>
              <a:buFont typeface="Symbol"/>
              <a:buChar char=""/>
            </a:pPr>
            <a:r>
              <a:rPr lang="es-AR" sz="2400" dirty="0" smtClean="0">
                <a:ea typeface="Calibri"/>
                <a:cs typeface="Times New Roman"/>
              </a:rPr>
              <a:t>Sistemas </a:t>
            </a:r>
            <a:r>
              <a:rPr lang="es-AR" sz="2400" dirty="0">
                <a:ea typeface="Calibri"/>
                <a:cs typeface="Times New Roman"/>
              </a:rPr>
              <a:t>de información e interconectividad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AR" sz="2400" dirty="0" smtClean="0">
                <a:ea typeface="Calibri"/>
                <a:cs typeface="Times New Roman"/>
              </a:rPr>
              <a:t>Sensores </a:t>
            </a:r>
            <a:r>
              <a:rPr lang="es-AR" sz="2400" dirty="0">
                <a:ea typeface="Calibri"/>
                <a:cs typeface="Times New Roman"/>
              </a:rPr>
              <a:t>remotos aerotransportados y satelitales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s-AR" sz="2400" dirty="0" err="1" smtClean="0">
                <a:ea typeface="Calibri"/>
                <a:cs typeface="Times New Roman"/>
              </a:rPr>
              <a:t>Agrobótica</a:t>
            </a:r>
            <a:endParaRPr lang="es-AR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s-AR" sz="2400" dirty="0">
              <a:ea typeface="Calibri"/>
              <a:cs typeface="Times New Roman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11560" y="332656"/>
            <a:ext cx="1076577" cy="492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AR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Temas:</a:t>
            </a:r>
            <a:endParaRPr lang="es-AR" sz="2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9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2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864096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es-AR" sz="3200" b="1" dirty="0" smtClean="0">
                <a:solidFill>
                  <a:srgbClr val="FFFF00"/>
                </a:solidFill>
              </a:rPr>
              <a:t>Sistemas para la gestión contable/comercial:</a:t>
            </a:r>
            <a:endParaRPr lang="es-AR" sz="3200" b="1" dirty="0">
              <a:solidFill>
                <a:srgbClr val="FFFF00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8551" r="18870" b="17913"/>
          <a:stretch/>
        </p:blipFill>
        <p:spPr bwMode="auto">
          <a:xfrm>
            <a:off x="216024" y="980728"/>
            <a:ext cx="8676456" cy="498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30547"/>
              </p:ext>
            </p:extLst>
          </p:nvPr>
        </p:nvGraphicFramePr>
        <p:xfrm>
          <a:off x="251520" y="6171750"/>
          <a:ext cx="2971800" cy="603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7" name="CorelDRAW" r:id="rId3" imgW="6152040" imgH="1250640" progId="CorelDRAW.Graphic.12">
                  <p:embed/>
                </p:oleObj>
              </mc:Choice>
              <mc:Fallback>
                <p:oleObj name="CorelDRAW" r:id="rId3" imgW="6152040" imgH="125064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171750"/>
                        <a:ext cx="2971800" cy="6039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49" y="6152932"/>
            <a:ext cx="1332323" cy="70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cultad de Ciencias Agrari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63639"/>
            <a:ext cx="3114056" cy="482148"/>
          </a:xfrm>
          <a:prstGeom prst="rect">
            <a:avLst/>
          </a:prstGeom>
          <a:solidFill>
            <a:srgbClr val="0C964D"/>
          </a:solidFill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5" t="12874" r="20448" b="22758"/>
          <a:stretch/>
        </p:blipFill>
        <p:spPr bwMode="auto">
          <a:xfrm>
            <a:off x="772857" y="980728"/>
            <a:ext cx="754355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504" y="5744289"/>
            <a:ext cx="3910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err="1" smtClean="0"/>
              <a:t>Peltzer</a:t>
            </a:r>
            <a:r>
              <a:rPr lang="es-AR" sz="1200" dirty="0" smtClean="0"/>
              <a:t> &amp; </a:t>
            </a:r>
            <a:r>
              <a:rPr lang="es-AR" sz="1200" dirty="0" err="1" smtClean="0"/>
              <a:t>Peltzer</a:t>
            </a:r>
            <a:r>
              <a:rPr lang="es-AR" sz="1200" dirty="0" smtClean="0"/>
              <a:t>. </a:t>
            </a:r>
            <a:r>
              <a:rPr lang="pt-BR" sz="1200" dirty="0"/>
              <a:t>CAI 2016, 8º </a:t>
            </a:r>
            <a:r>
              <a:rPr lang="pt-BR" sz="1200" dirty="0" err="1"/>
              <a:t>Congreso</a:t>
            </a:r>
            <a:r>
              <a:rPr lang="pt-BR" sz="1200" dirty="0"/>
              <a:t> de </a:t>
            </a:r>
            <a:r>
              <a:rPr lang="pt-BR" sz="1200" dirty="0" err="1" smtClean="0"/>
              <a:t>AgroInformática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17962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2" t="10080" r="23170" b="27790"/>
          <a:stretch/>
        </p:blipFill>
        <p:spPr bwMode="auto">
          <a:xfrm>
            <a:off x="950260" y="908721"/>
            <a:ext cx="7222140" cy="457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406644" y="1035117"/>
            <a:ext cx="3756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SWB-</a:t>
            </a:r>
            <a:r>
              <a:rPr lang="es-A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Rot</a:t>
            </a:r>
            <a:r>
              <a:rPr lang="es-A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A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SWB </a:t>
            </a:r>
            <a:r>
              <a:rPr lang="es-A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Basic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08532" y="5775647"/>
            <a:ext cx="4319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/>
              <a:t>Videla </a:t>
            </a:r>
            <a:r>
              <a:rPr lang="es-AR" sz="1200" dirty="0" err="1" smtClean="0"/>
              <a:t>Mensegue</a:t>
            </a:r>
            <a:r>
              <a:rPr lang="es-AR" sz="1200" dirty="0" smtClean="0"/>
              <a:t> et al.</a:t>
            </a:r>
            <a:r>
              <a:rPr lang="pt-BR" sz="1200" dirty="0" smtClean="0"/>
              <a:t>CAI </a:t>
            </a:r>
            <a:r>
              <a:rPr lang="pt-BR" sz="1200" dirty="0"/>
              <a:t>2016, 8º </a:t>
            </a:r>
            <a:r>
              <a:rPr lang="pt-BR" sz="1200" dirty="0" err="1"/>
              <a:t>Congreso</a:t>
            </a:r>
            <a:r>
              <a:rPr lang="pt-BR" sz="1200" dirty="0"/>
              <a:t> de </a:t>
            </a:r>
            <a:r>
              <a:rPr lang="pt-BR" sz="1200" dirty="0" err="1"/>
              <a:t>AgroInformática</a:t>
            </a:r>
            <a:endParaRPr lang="pt-BR" sz="1200" dirty="0"/>
          </a:p>
          <a:p>
            <a:endParaRPr lang="es-AR" sz="1200" dirty="0"/>
          </a:p>
        </p:txBody>
      </p:sp>
      <p:cxnSp>
        <p:nvCxnSpPr>
          <p:cNvPr id="11" name="10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2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22436" r="29820" b="10857"/>
          <a:stretch/>
        </p:blipFill>
        <p:spPr bwMode="auto">
          <a:xfrm>
            <a:off x="107504" y="982870"/>
            <a:ext cx="5715097" cy="456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5822601" y="1700808"/>
            <a:ext cx="3096343" cy="3696056"/>
          </a:xfrm>
          <a:prstGeom prst="rightArrow">
            <a:avLst>
              <a:gd name="adj1" fmla="val 62112"/>
              <a:gd name="adj2" fmla="val 29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Water content by </a:t>
            </a:r>
            <a:r>
              <a:rPr lang="en-US" sz="2400" dirty="0" smtClean="0"/>
              <a:t>depth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Plant </a:t>
            </a:r>
            <a:r>
              <a:rPr lang="en-US" sz="2400" dirty="0"/>
              <a:t>water </a:t>
            </a:r>
            <a:r>
              <a:rPr lang="en-US" sz="2400" dirty="0" smtClean="0"/>
              <a:t>stress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Soil </a:t>
            </a:r>
            <a:r>
              <a:rPr lang="en-US" sz="2400" dirty="0"/>
              <a:t>Available </a:t>
            </a:r>
            <a:r>
              <a:rPr lang="en-US" sz="2400" dirty="0" smtClean="0"/>
              <a:t>water</a:t>
            </a:r>
            <a:endParaRPr lang="en-U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2907828" y="4935199"/>
            <a:ext cx="368039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• </a:t>
            </a:r>
            <a:r>
              <a:rPr lang="fr-FR" sz="2000" b="1" dirty="0" smtClean="0"/>
              <a:t>Infiltration </a:t>
            </a:r>
            <a:r>
              <a:rPr lang="fr-FR" sz="2000" b="1" dirty="0"/>
              <a:t>• </a:t>
            </a:r>
            <a:r>
              <a:rPr lang="fr-FR" sz="2000" b="1" dirty="0" err="1" smtClean="0"/>
              <a:t>Runoff</a:t>
            </a:r>
            <a:endParaRPr lang="fr-FR" sz="2000" b="1" dirty="0" smtClean="0"/>
          </a:p>
          <a:p>
            <a:r>
              <a:rPr lang="fr-FR" sz="2000" b="1" dirty="0" smtClean="0"/>
              <a:t>• </a:t>
            </a:r>
            <a:r>
              <a:rPr lang="fr-FR" sz="2000" b="1" dirty="0"/>
              <a:t>Drainage • </a:t>
            </a:r>
            <a:r>
              <a:rPr lang="fr-FR" sz="2000" b="1" dirty="0" err="1"/>
              <a:t>Soil</a:t>
            </a:r>
            <a:r>
              <a:rPr lang="fr-FR" sz="2000" b="1" dirty="0"/>
              <a:t> </a:t>
            </a:r>
            <a:r>
              <a:rPr lang="fr-FR" sz="2000" b="1" dirty="0" err="1"/>
              <a:t>evaporation</a:t>
            </a:r>
            <a:r>
              <a:rPr lang="fr-FR" sz="2000" b="1" dirty="0"/>
              <a:t> </a:t>
            </a:r>
            <a:endParaRPr lang="fr-FR" sz="2000" b="1" dirty="0" smtClean="0"/>
          </a:p>
          <a:p>
            <a:r>
              <a:rPr lang="fr-FR" sz="2000" b="1" dirty="0" smtClean="0"/>
              <a:t>• </a:t>
            </a:r>
            <a:r>
              <a:rPr lang="fr-FR" sz="2000" b="1" dirty="0"/>
              <a:t>Transpiration</a:t>
            </a:r>
            <a:endParaRPr lang="es-AR" sz="2000" b="1" dirty="0"/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9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180259" y="980728"/>
            <a:ext cx="4840013" cy="1286677"/>
            <a:chOff x="3310759" y="1267337"/>
            <a:chExt cx="4840013" cy="1286677"/>
          </a:xfrm>
        </p:grpSpPr>
        <p:pic>
          <p:nvPicPr>
            <p:cNvPr id="59396" name="Picture 4" descr="Resultado de imagen para AQUA CRO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" t="31712" r="7310" b="38453"/>
            <a:stretch/>
          </p:blipFill>
          <p:spPr bwMode="auto">
            <a:xfrm>
              <a:off x="3310759" y="1357587"/>
              <a:ext cx="4840013" cy="119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8" name="Picture 6" descr="http://www.fao.org/fileadmin/templates/faoweb/images/FAO-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267337"/>
              <a:ext cx="2606138" cy="48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410652" y="2447017"/>
            <a:ext cx="84098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AR" sz="2000" b="1" dirty="0" err="1">
                <a:latin typeface="Arial Black" pitchFamily="34" charset="0"/>
              </a:rPr>
              <a:t>AquaCrop</a:t>
            </a:r>
            <a:r>
              <a:rPr lang="es-AR" sz="2000" b="1" dirty="0">
                <a:latin typeface="Arial Black" pitchFamily="34" charset="0"/>
              </a:rPr>
              <a:t> es un modelo </a:t>
            </a:r>
            <a:r>
              <a:rPr lang="es-AR" sz="2000" b="1" dirty="0" smtClean="0">
                <a:latin typeface="Arial Black" pitchFamily="34" charset="0"/>
              </a:rPr>
              <a:t>de simulación desarrollado </a:t>
            </a:r>
            <a:r>
              <a:rPr lang="es-AR" sz="2000" b="1" dirty="0">
                <a:latin typeface="Arial Black" pitchFamily="34" charset="0"/>
              </a:rPr>
              <a:t>por la División de Tierra y Agua de la FAO</a:t>
            </a:r>
            <a:r>
              <a:rPr lang="es-AR" sz="2000" b="1" dirty="0" smtClean="0">
                <a:latin typeface="Arial Black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s-AR" sz="1200" b="1" dirty="0" smtClean="0">
              <a:latin typeface="Arial Black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 smtClean="0">
                <a:latin typeface="Arial Black" pitchFamily="34" charset="0"/>
              </a:rPr>
              <a:t>Evalúa la respuesta del rendimiento físico de cultivos herbáceos según la disponibilidad de agua.</a:t>
            </a:r>
          </a:p>
          <a:p>
            <a:pPr marL="342900" indent="-342900">
              <a:buFont typeface="Arial" pitchFamily="34" charset="0"/>
              <a:buChar char="•"/>
            </a:pPr>
            <a:endParaRPr lang="es-AR" sz="1200" b="1" dirty="0">
              <a:latin typeface="Arial Black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AR" sz="2000" b="1" dirty="0" smtClean="0">
                <a:latin typeface="Arial Black" pitchFamily="34" charset="0"/>
              </a:rPr>
              <a:t>Extensión </a:t>
            </a:r>
            <a:r>
              <a:rPr lang="es-AR" sz="2000" b="1" dirty="0" err="1" smtClean="0">
                <a:latin typeface="Arial Black" pitchFamily="34" charset="0"/>
              </a:rPr>
              <a:t>AquaCrop</a:t>
            </a:r>
            <a:r>
              <a:rPr lang="es-AR" sz="2000" b="1" dirty="0" smtClean="0">
                <a:latin typeface="Arial Black" pitchFamily="34" charset="0"/>
              </a:rPr>
              <a:t> GIS</a:t>
            </a:r>
            <a:endParaRPr lang="es-AR" sz="2000" b="1" dirty="0">
              <a:latin typeface="Arial Black" pitchFamily="34" charset="0"/>
            </a:endParaRPr>
          </a:p>
        </p:txBody>
      </p:sp>
      <p:pic>
        <p:nvPicPr>
          <p:cNvPr id="59401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34023" r="50000" b="30851"/>
          <a:stretch/>
        </p:blipFill>
        <p:spPr bwMode="auto">
          <a:xfrm>
            <a:off x="4912386" y="4152429"/>
            <a:ext cx="2467926" cy="17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9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23909" r="29035" b="13563"/>
          <a:stretch/>
        </p:blipFill>
        <p:spPr bwMode="auto">
          <a:xfrm>
            <a:off x="1403648" y="887154"/>
            <a:ext cx="6480720" cy="52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8 Grupo"/>
          <p:cNvGrpSpPr>
            <a:grpSpLocks noChangeAspect="1"/>
          </p:cNvGrpSpPr>
          <p:nvPr/>
        </p:nvGrpSpPr>
        <p:grpSpPr>
          <a:xfrm>
            <a:off x="5940152" y="5116568"/>
            <a:ext cx="2751781" cy="731538"/>
            <a:chOff x="3310759" y="1267337"/>
            <a:chExt cx="4840013" cy="1286677"/>
          </a:xfrm>
        </p:grpSpPr>
        <p:pic>
          <p:nvPicPr>
            <p:cNvPr id="59396" name="Picture 4" descr="Resultado de imagen para AQUA CRO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" t="31712" r="7310" b="38453"/>
            <a:stretch/>
          </p:blipFill>
          <p:spPr bwMode="auto">
            <a:xfrm>
              <a:off x="3310759" y="1357587"/>
              <a:ext cx="4840013" cy="119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398" name="Picture 6" descr="http://www.fao.org/fileadmin/templates/faoweb/images/FAO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267337"/>
              <a:ext cx="2606138" cy="48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7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pic>
        <p:nvPicPr>
          <p:cNvPr id="61444" name="Picture 4" descr="DSSA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4" y="1327361"/>
            <a:ext cx="3964445" cy="10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15099" y="1124744"/>
            <a:ext cx="42671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Decision Support System for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Agrotechnology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Transfer</a:t>
            </a:r>
            <a:endParaRPr lang="es-AR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6" descr="Resultado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4"/>
          <a:stretch/>
        </p:blipFill>
        <p:spPr bwMode="auto">
          <a:xfrm>
            <a:off x="1737320" y="5113809"/>
            <a:ext cx="5715000" cy="99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07975" y="2852936"/>
            <a:ext cx="84404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Comprende </a:t>
            </a:r>
            <a:r>
              <a:rPr lang="es-AR" sz="2400" dirty="0">
                <a:latin typeface="Arial" pitchFamily="34" charset="0"/>
                <a:cs typeface="Arial" pitchFamily="34" charset="0"/>
              </a:rPr>
              <a:t>modelos de simulación de cultivos para más de 42 </a:t>
            </a:r>
            <a:r>
              <a:rPr lang="es-AR" sz="2400" dirty="0" smtClean="0">
                <a:latin typeface="Arial" pitchFamily="34" charset="0"/>
                <a:cs typeface="Arial" pitchFamily="34" charset="0"/>
              </a:rPr>
              <a:t>cultivos.</a:t>
            </a:r>
          </a:p>
          <a:p>
            <a:pPr algn="just"/>
            <a:endParaRPr lang="es-AR" sz="14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Predice </a:t>
            </a:r>
            <a:r>
              <a:rPr lang="es-AR" sz="2400" dirty="0">
                <a:latin typeface="Arial" pitchFamily="34" charset="0"/>
                <a:cs typeface="Arial" pitchFamily="34" charset="0"/>
              </a:rPr>
              <a:t>el </a:t>
            </a:r>
            <a:r>
              <a:rPr lang="es-AR" sz="2400" dirty="0" smtClean="0">
                <a:latin typeface="Arial" pitchFamily="34" charset="0"/>
                <a:cs typeface="Arial" pitchFamily="34" charset="0"/>
              </a:rPr>
              <a:t>rendimiento, fenología, uso </a:t>
            </a:r>
            <a:r>
              <a:rPr lang="es-AR" sz="2400" dirty="0">
                <a:latin typeface="Arial" pitchFamily="34" charset="0"/>
                <a:cs typeface="Arial" pitchFamily="34" charset="0"/>
              </a:rPr>
              <a:t>de </a:t>
            </a:r>
            <a:r>
              <a:rPr lang="es-AR" sz="2400" dirty="0" smtClean="0">
                <a:latin typeface="Arial" pitchFamily="34" charset="0"/>
                <a:cs typeface="Arial" pitchFamily="34" charset="0"/>
              </a:rPr>
              <a:t>agua y nutrientes de los cultivos </a:t>
            </a:r>
            <a:r>
              <a:rPr lang="es-AR" sz="2400" dirty="0">
                <a:latin typeface="Arial" pitchFamily="34" charset="0"/>
                <a:cs typeface="Arial" pitchFamily="34" charset="0"/>
              </a:rPr>
              <a:t>como una función de </a:t>
            </a:r>
            <a:r>
              <a:rPr lang="es-AR" sz="2400" b="1" dirty="0">
                <a:latin typeface="Arial" pitchFamily="34" charset="0"/>
                <a:cs typeface="Arial" pitchFamily="34" charset="0"/>
              </a:rPr>
              <a:t>manejo cultural </a:t>
            </a:r>
            <a:r>
              <a:rPr lang="es-AR" sz="2400" dirty="0">
                <a:latin typeface="Arial" pitchFamily="34" charset="0"/>
                <a:cs typeface="Arial" pitchFamily="34" charset="0"/>
              </a:rPr>
              <a:t>y, de las condiciones </a:t>
            </a:r>
            <a:r>
              <a:rPr lang="es-AR" sz="2400" b="1" dirty="0">
                <a:latin typeface="Arial" pitchFamily="34" charset="0"/>
                <a:cs typeface="Arial" pitchFamily="34" charset="0"/>
              </a:rPr>
              <a:t>edáficas</a:t>
            </a:r>
            <a:r>
              <a:rPr lang="es-AR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AR" sz="2400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s-AR" sz="2400" b="1" dirty="0" smtClean="0">
                <a:latin typeface="Arial" pitchFamily="34" charset="0"/>
                <a:cs typeface="Arial" pitchFamily="34" charset="0"/>
              </a:rPr>
              <a:t>meteorológicas</a:t>
            </a:r>
            <a:endParaRPr lang="es-AR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5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4" name="Picture 4" descr="DSSA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" y="875666"/>
            <a:ext cx="1656184" cy="4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0" t="19247" r="7001" b="16690"/>
          <a:stretch/>
        </p:blipFill>
        <p:spPr bwMode="auto">
          <a:xfrm>
            <a:off x="971600" y="1443964"/>
            <a:ext cx="7200800" cy="457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0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4" name="Picture 4" descr="DSSA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" y="875666"/>
            <a:ext cx="1656184" cy="4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27035" r="36483" b="24112"/>
          <a:stretch/>
        </p:blipFill>
        <p:spPr bwMode="auto">
          <a:xfrm>
            <a:off x="248696" y="2274416"/>
            <a:ext cx="4179288" cy="26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25374" r="37793" b="24897"/>
          <a:stretch/>
        </p:blipFill>
        <p:spPr bwMode="auto">
          <a:xfrm>
            <a:off x="4716016" y="2202408"/>
            <a:ext cx="4032448" cy="273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35024" y="158599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/>
              <a:t>1989</a:t>
            </a:r>
            <a:endParaRPr lang="es-AR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973859" y="1585694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/>
              <a:t>Actualidad</a:t>
            </a:r>
            <a:endParaRPr lang="es-AR" sz="2400" dirty="0"/>
          </a:p>
        </p:txBody>
      </p:sp>
      <p:cxnSp>
        <p:nvCxnSpPr>
          <p:cNvPr id="11" name="10 Conector recto de flecha"/>
          <p:cNvCxnSpPr>
            <a:stCxn id="2" idx="3"/>
            <a:endCxn id="9" idx="1"/>
          </p:cNvCxnSpPr>
          <p:nvPr/>
        </p:nvCxnSpPr>
        <p:spPr>
          <a:xfrm flipV="1">
            <a:off x="2741655" y="1816527"/>
            <a:ext cx="3232204" cy="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1907704" y="5373216"/>
            <a:ext cx="5293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/>
              <a:t>Más de 2000 usuarios en casi 100 países</a:t>
            </a:r>
            <a:endParaRPr lang="es-AR" sz="2400" b="1" dirty="0"/>
          </a:p>
        </p:txBody>
      </p:sp>
      <p:pic>
        <p:nvPicPr>
          <p:cNvPr id="16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8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SSA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" y="875666"/>
            <a:ext cx="1656184" cy="4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17287" r="26965" b="28889"/>
          <a:stretch/>
        </p:blipFill>
        <p:spPr bwMode="auto">
          <a:xfrm>
            <a:off x="473846" y="1772816"/>
            <a:ext cx="8202610" cy="392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n para famous phrases of mahatma gandhi the eart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r="11687"/>
          <a:stretch/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3200" b="1" dirty="0">
                <a:solidFill>
                  <a:srgbClr val="0000FF"/>
                </a:solidFill>
              </a:rPr>
              <a:t>Modelos de </a:t>
            </a:r>
            <a:r>
              <a:rPr lang="es-AR" sz="3200" b="1" dirty="0" smtClean="0">
                <a:solidFill>
                  <a:srgbClr val="0000FF"/>
                </a:solidFill>
              </a:rPr>
              <a:t>simulación:</a:t>
            </a:r>
            <a:endParaRPr lang="es-AR" sz="3200" b="1" dirty="0">
              <a:solidFill>
                <a:srgbClr val="0000FF"/>
              </a:solidFill>
            </a:endParaRPr>
          </a:p>
        </p:txBody>
      </p:sp>
      <p:pic>
        <p:nvPicPr>
          <p:cNvPr id="63492" name="Picture 4" descr="Resultado de image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b="3475"/>
          <a:stretch/>
        </p:blipFill>
        <p:spPr bwMode="auto">
          <a:xfrm>
            <a:off x="1259632" y="1429250"/>
            <a:ext cx="6696744" cy="466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SAT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" y="875666"/>
            <a:ext cx="1656184" cy="4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esultado de imagen para global positioning syst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803270" cy="68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Resultado de imagen para global positioning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48472"/>
            <a:ext cx="2855427" cy="22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Resultado de imagen para global positioning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1062"/>
            <a:ext cx="266700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9512" y="1556792"/>
            <a:ext cx="4824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Global </a:t>
            </a:r>
            <a:r>
              <a:rPr lang="es-AR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Positioning</a:t>
            </a:r>
            <a:r>
              <a:rPr lang="es-A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</a:t>
            </a:r>
            <a:r>
              <a:rPr lang="es-AR" sz="6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System</a:t>
            </a:r>
            <a:endParaRPr lang="es-AR" sz="6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s-AR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(GPS</a:t>
            </a:r>
            <a:r>
              <a:rPr lang="es-A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994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31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329" name="Group 2"/>
          <p:cNvGrpSpPr>
            <a:grpSpLocks/>
          </p:cNvGrpSpPr>
          <p:nvPr/>
        </p:nvGrpSpPr>
        <p:grpSpPr bwMode="auto">
          <a:xfrm rot="1098268">
            <a:off x="4917504" y="671669"/>
            <a:ext cx="488950" cy="501650"/>
            <a:chOff x="1621" y="1008"/>
            <a:chExt cx="231" cy="231"/>
          </a:xfrm>
        </p:grpSpPr>
        <p:sp>
          <p:nvSpPr>
            <p:cNvPr id="146435" name="Rectangle 3"/>
            <p:cNvSpPr>
              <a:spLocks noChangeArrowheads="1"/>
            </p:cNvSpPr>
            <p:nvPr/>
          </p:nvSpPr>
          <p:spPr bwMode="auto">
            <a:xfrm>
              <a:off x="1620" y="1008"/>
              <a:ext cx="58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36" name="Rectangle 4"/>
            <p:cNvSpPr>
              <a:spLocks noChangeArrowheads="1"/>
            </p:cNvSpPr>
            <p:nvPr/>
          </p:nvSpPr>
          <p:spPr bwMode="auto">
            <a:xfrm>
              <a:off x="1793" y="1008"/>
              <a:ext cx="59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37" name="Oval 5"/>
            <p:cNvSpPr>
              <a:spLocks noChangeArrowheads="1"/>
            </p:cNvSpPr>
            <p:nvPr/>
          </p:nvSpPr>
          <p:spPr bwMode="auto">
            <a:xfrm>
              <a:off x="1677" y="1065"/>
              <a:ext cx="116" cy="116"/>
            </a:xfrm>
            <a:prstGeom prst="ellipse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0" name="Group 6"/>
          <p:cNvGrpSpPr>
            <a:grpSpLocks/>
          </p:cNvGrpSpPr>
          <p:nvPr/>
        </p:nvGrpSpPr>
        <p:grpSpPr bwMode="auto">
          <a:xfrm rot="1056072">
            <a:off x="3828479" y="544669"/>
            <a:ext cx="652463" cy="635000"/>
            <a:chOff x="1621" y="1008"/>
            <a:chExt cx="231" cy="231"/>
          </a:xfrm>
        </p:grpSpPr>
        <p:sp>
          <p:nvSpPr>
            <p:cNvPr id="146439" name="Rectangle 7"/>
            <p:cNvSpPr>
              <a:spLocks noChangeArrowheads="1"/>
            </p:cNvSpPr>
            <p:nvPr/>
          </p:nvSpPr>
          <p:spPr bwMode="auto">
            <a:xfrm>
              <a:off x="1621" y="1008"/>
              <a:ext cx="58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40" name="Rectangle 8"/>
            <p:cNvSpPr>
              <a:spLocks noChangeArrowheads="1"/>
            </p:cNvSpPr>
            <p:nvPr/>
          </p:nvSpPr>
          <p:spPr bwMode="auto">
            <a:xfrm>
              <a:off x="1792" y="1008"/>
              <a:ext cx="59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41" name="Oval 9"/>
            <p:cNvSpPr>
              <a:spLocks noChangeArrowheads="1"/>
            </p:cNvSpPr>
            <p:nvPr/>
          </p:nvSpPr>
          <p:spPr bwMode="auto">
            <a:xfrm>
              <a:off x="1677" y="1066"/>
              <a:ext cx="116" cy="116"/>
            </a:xfrm>
            <a:prstGeom prst="ellipse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1" name="Group 10"/>
          <p:cNvGrpSpPr>
            <a:grpSpLocks/>
          </p:cNvGrpSpPr>
          <p:nvPr/>
        </p:nvGrpSpPr>
        <p:grpSpPr bwMode="auto">
          <a:xfrm rot="1025971">
            <a:off x="4515867" y="173194"/>
            <a:ext cx="455612" cy="471487"/>
            <a:chOff x="1621" y="1008"/>
            <a:chExt cx="231" cy="231"/>
          </a:xfrm>
        </p:grpSpPr>
        <p:sp>
          <p:nvSpPr>
            <p:cNvPr id="146443" name="Rectangle 11"/>
            <p:cNvSpPr>
              <a:spLocks noChangeArrowheads="1"/>
            </p:cNvSpPr>
            <p:nvPr/>
          </p:nvSpPr>
          <p:spPr bwMode="auto">
            <a:xfrm>
              <a:off x="1620" y="1008"/>
              <a:ext cx="58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44" name="Rectangle 12"/>
            <p:cNvSpPr>
              <a:spLocks noChangeArrowheads="1"/>
            </p:cNvSpPr>
            <p:nvPr/>
          </p:nvSpPr>
          <p:spPr bwMode="auto">
            <a:xfrm>
              <a:off x="1793" y="1008"/>
              <a:ext cx="59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45" name="Oval 13"/>
            <p:cNvSpPr>
              <a:spLocks noChangeArrowheads="1"/>
            </p:cNvSpPr>
            <p:nvPr/>
          </p:nvSpPr>
          <p:spPr bwMode="auto">
            <a:xfrm>
              <a:off x="1677" y="1066"/>
              <a:ext cx="116" cy="116"/>
            </a:xfrm>
            <a:prstGeom prst="ellipse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2" name="Group 14"/>
          <p:cNvGrpSpPr>
            <a:grpSpLocks/>
          </p:cNvGrpSpPr>
          <p:nvPr/>
        </p:nvGrpSpPr>
        <p:grpSpPr bwMode="auto">
          <a:xfrm rot="995877">
            <a:off x="3229992" y="203356"/>
            <a:ext cx="569912" cy="582613"/>
            <a:chOff x="1621" y="1008"/>
            <a:chExt cx="231" cy="231"/>
          </a:xfrm>
        </p:grpSpPr>
        <p:sp>
          <p:nvSpPr>
            <p:cNvPr id="146447" name="Rectangle 15"/>
            <p:cNvSpPr>
              <a:spLocks noChangeArrowheads="1"/>
            </p:cNvSpPr>
            <p:nvPr/>
          </p:nvSpPr>
          <p:spPr bwMode="auto">
            <a:xfrm>
              <a:off x="1621" y="1008"/>
              <a:ext cx="58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48" name="Rectangle 16"/>
            <p:cNvSpPr>
              <a:spLocks noChangeArrowheads="1"/>
            </p:cNvSpPr>
            <p:nvPr/>
          </p:nvSpPr>
          <p:spPr bwMode="auto">
            <a:xfrm>
              <a:off x="1792" y="1007"/>
              <a:ext cx="59" cy="231"/>
            </a:xfrm>
            <a:prstGeom prst="rect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49" name="Oval 17"/>
            <p:cNvSpPr>
              <a:spLocks noChangeArrowheads="1"/>
            </p:cNvSpPr>
            <p:nvPr/>
          </p:nvSpPr>
          <p:spPr bwMode="auto">
            <a:xfrm>
              <a:off x="1678" y="1065"/>
              <a:ext cx="116" cy="116"/>
            </a:xfrm>
            <a:prstGeom prst="ellipse">
              <a:avLst/>
            </a:prstGeom>
            <a:solidFill>
              <a:srgbClr val="0D0D0D"/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3" name="Group 18"/>
          <p:cNvGrpSpPr>
            <a:grpSpLocks/>
          </p:cNvGrpSpPr>
          <p:nvPr/>
        </p:nvGrpSpPr>
        <p:grpSpPr bwMode="auto">
          <a:xfrm>
            <a:off x="4358704" y="4283231"/>
            <a:ext cx="660400" cy="1149350"/>
            <a:chOff x="2768" y="2920"/>
            <a:chExt cx="416" cy="724"/>
          </a:xfrm>
        </p:grpSpPr>
        <p:sp>
          <p:nvSpPr>
            <p:cNvPr id="146451" name="AutoShape 19"/>
            <p:cNvSpPr>
              <a:spLocks noChangeArrowheads="1"/>
            </p:cNvSpPr>
            <p:nvPr/>
          </p:nvSpPr>
          <p:spPr bwMode="auto">
            <a:xfrm>
              <a:off x="2888" y="3176"/>
              <a:ext cx="280" cy="264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52" name="Oval 20"/>
            <p:cNvSpPr>
              <a:spLocks noChangeArrowheads="1"/>
            </p:cNvSpPr>
            <p:nvPr/>
          </p:nvSpPr>
          <p:spPr bwMode="auto">
            <a:xfrm>
              <a:off x="2784" y="2920"/>
              <a:ext cx="400" cy="384"/>
            </a:xfrm>
            <a:prstGeom prst="ellipse">
              <a:avLst/>
            </a:prstGeom>
            <a:solidFill>
              <a:srgbClr val="A2A2A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53" name="AutoShape 21"/>
            <p:cNvSpPr>
              <a:spLocks noChangeArrowheads="1"/>
            </p:cNvSpPr>
            <p:nvPr/>
          </p:nvSpPr>
          <p:spPr bwMode="auto">
            <a:xfrm rot="18240000">
              <a:off x="2868" y="2916"/>
              <a:ext cx="56" cy="256"/>
            </a:xfrm>
            <a:prstGeom prst="triangle">
              <a:avLst>
                <a:gd name="adj" fmla="val 499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54" name="Rectangle 22"/>
            <p:cNvSpPr>
              <a:spLocks noChangeArrowheads="1"/>
            </p:cNvSpPr>
            <p:nvPr/>
          </p:nvSpPr>
          <p:spPr bwMode="auto">
            <a:xfrm>
              <a:off x="2884" y="3448"/>
              <a:ext cx="292" cy="1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4" name="Group 23"/>
          <p:cNvGrpSpPr>
            <a:grpSpLocks/>
          </p:cNvGrpSpPr>
          <p:nvPr/>
        </p:nvGrpSpPr>
        <p:grpSpPr bwMode="auto">
          <a:xfrm>
            <a:off x="5330254" y="4378481"/>
            <a:ext cx="660400" cy="1130300"/>
            <a:chOff x="3380" y="2980"/>
            <a:chExt cx="416" cy="712"/>
          </a:xfrm>
        </p:grpSpPr>
        <p:sp>
          <p:nvSpPr>
            <p:cNvPr id="146456" name="AutoShape 24"/>
            <p:cNvSpPr>
              <a:spLocks noChangeArrowheads="1"/>
            </p:cNvSpPr>
            <p:nvPr/>
          </p:nvSpPr>
          <p:spPr bwMode="auto">
            <a:xfrm>
              <a:off x="3500" y="3236"/>
              <a:ext cx="280" cy="264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57" name="Oval 25"/>
            <p:cNvSpPr>
              <a:spLocks noChangeArrowheads="1"/>
            </p:cNvSpPr>
            <p:nvPr/>
          </p:nvSpPr>
          <p:spPr bwMode="auto">
            <a:xfrm>
              <a:off x="3396" y="2980"/>
              <a:ext cx="400" cy="384"/>
            </a:xfrm>
            <a:prstGeom prst="ellipse">
              <a:avLst/>
            </a:prstGeom>
            <a:solidFill>
              <a:srgbClr val="A2A2A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58" name="AutoShape 26"/>
            <p:cNvSpPr>
              <a:spLocks noChangeArrowheads="1"/>
            </p:cNvSpPr>
            <p:nvPr/>
          </p:nvSpPr>
          <p:spPr bwMode="auto">
            <a:xfrm rot="18240000">
              <a:off x="3480" y="2976"/>
              <a:ext cx="56" cy="256"/>
            </a:xfrm>
            <a:prstGeom prst="triangle">
              <a:avLst>
                <a:gd name="adj" fmla="val 499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59" name="Rectangle 27"/>
            <p:cNvSpPr>
              <a:spLocks noChangeArrowheads="1"/>
            </p:cNvSpPr>
            <p:nvPr/>
          </p:nvSpPr>
          <p:spPr bwMode="auto">
            <a:xfrm>
              <a:off x="3496" y="3496"/>
              <a:ext cx="292" cy="1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5" name="Group 28"/>
          <p:cNvGrpSpPr>
            <a:grpSpLocks/>
          </p:cNvGrpSpPr>
          <p:nvPr/>
        </p:nvGrpSpPr>
        <p:grpSpPr bwMode="auto">
          <a:xfrm>
            <a:off x="472504" y="3464081"/>
            <a:ext cx="1536700" cy="2178050"/>
            <a:chOff x="320" y="2404"/>
            <a:chExt cx="968" cy="1372"/>
          </a:xfrm>
        </p:grpSpPr>
        <p:sp>
          <p:nvSpPr>
            <p:cNvPr id="146461" name="Rectangle 29"/>
            <p:cNvSpPr>
              <a:spLocks noChangeArrowheads="1"/>
            </p:cNvSpPr>
            <p:nvPr/>
          </p:nvSpPr>
          <p:spPr bwMode="auto">
            <a:xfrm>
              <a:off x="320" y="3272"/>
              <a:ext cx="968" cy="504"/>
            </a:xfrm>
            <a:prstGeom prst="rect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62" name="Rectangle 30"/>
            <p:cNvSpPr>
              <a:spLocks noChangeArrowheads="1"/>
            </p:cNvSpPr>
            <p:nvPr/>
          </p:nvSpPr>
          <p:spPr bwMode="auto">
            <a:xfrm>
              <a:off x="456" y="3444"/>
              <a:ext cx="160" cy="320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63" name="Rectangle 31"/>
            <p:cNvSpPr>
              <a:spLocks noChangeArrowheads="1"/>
            </p:cNvSpPr>
            <p:nvPr/>
          </p:nvSpPr>
          <p:spPr bwMode="auto">
            <a:xfrm>
              <a:off x="900" y="3376"/>
              <a:ext cx="248" cy="16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64" name="Line 32"/>
            <p:cNvSpPr>
              <a:spLocks noChangeShapeType="1"/>
            </p:cNvSpPr>
            <p:nvPr/>
          </p:nvSpPr>
          <p:spPr bwMode="auto">
            <a:xfrm>
              <a:off x="1028" y="3392"/>
              <a:ext cx="0" cy="12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65" name="AutoShape 33"/>
            <p:cNvSpPr>
              <a:spLocks noChangeArrowheads="1"/>
            </p:cNvSpPr>
            <p:nvPr/>
          </p:nvSpPr>
          <p:spPr bwMode="auto">
            <a:xfrm>
              <a:off x="440" y="2992"/>
              <a:ext cx="712" cy="264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66" name="Oval 34"/>
            <p:cNvSpPr>
              <a:spLocks noChangeArrowheads="1"/>
            </p:cNvSpPr>
            <p:nvPr/>
          </p:nvSpPr>
          <p:spPr bwMode="auto">
            <a:xfrm>
              <a:off x="384" y="2640"/>
              <a:ext cx="808" cy="384"/>
            </a:xfrm>
            <a:prstGeom prst="ellipse">
              <a:avLst/>
            </a:prstGeom>
            <a:solidFill>
              <a:srgbClr val="A2A2A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67" name="AutoShape 35"/>
            <p:cNvSpPr>
              <a:spLocks noChangeArrowheads="1"/>
            </p:cNvSpPr>
            <p:nvPr/>
          </p:nvSpPr>
          <p:spPr bwMode="auto">
            <a:xfrm>
              <a:off x="736" y="2404"/>
              <a:ext cx="136" cy="472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6" name="Group 36"/>
          <p:cNvGrpSpPr>
            <a:grpSpLocks/>
          </p:cNvGrpSpPr>
          <p:nvPr/>
        </p:nvGrpSpPr>
        <p:grpSpPr bwMode="auto">
          <a:xfrm>
            <a:off x="4873054" y="4492781"/>
            <a:ext cx="660400" cy="1130300"/>
            <a:chOff x="3092" y="3052"/>
            <a:chExt cx="416" cy="712"/>
          </a:xfrm>
        </p:grpSpPr>
        <p:sp>
          <p:nvSpPr>
            <p:cNvPr id="146469" name="AutoShape 37"/>
            <p:cNvSpPr>
              <a:spLocks noChangeArrowheads="1"/>
            </p:cNvSpPr>
            <p:nvPr/>
          </p:nvSpPr>
          <p:spPr bwMode="auto">
            <a:xfrm>
              <a:off x="3212" y="3308"/>
              <a:ext cx="280" cy="264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70" name="Oval 38"/>
            <p:cNvSpPr>
              <a:spLocks noChangeArrowheads="1"/>
            </p:cNvSpPr>
            <p:nvPr/>
          </p:nvSpPr>
          <p:spPr bwMode="auto">
            <a:xfrm>
              <a:off x="3108" y="3052"/>
              <a:ext cx="400" cy="384"/>
            </a:xfrm>
            <a:prstGeom prst="ellipse">
              <a:avLst/>
            </a:prstGeom>
            <a:solidFill>
              <a:srgbClr val="A2A2A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71" name="AutoShape 39"/>
            <p:cNvSpPr>
              <a:spLocks noChangeArrowheads="1"/>
            </p:cNvSpPr>
            <p:nvPr/>
          </p:nvSpPr>
          <p:spPr bwMode="auto">
            <a:xfrm rot="18240000">
              <a:off x="3192" y="3048"/>
              <a:ext cx="56" cy="256"/>
            </a:xfrm>
            <a:prstGeom prst="triangle">
              <a:avLst>
                <a:gd name="adj" fmla="val 499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72" name="Rectangle 40"/>
            <p:cNvSpPr>
              <a:spLocks noChangeArrowheads="1"/>
            </p:cNvSpPr>
            <p:nvPr/>
          </p:nvSpPr>
          <p:spPr bwMode="auto">
            <a:xfrm>
              <a:off x="3208" y="3568"/>
              <a:ext cx="292" cy="1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37" name="Group 41"/>
          <p:cNvGrpSpPr>
            <a:grpSpLocks/>
          </p:cNvGrpSpPr>
          <p:nvPr/>
        </p:nvGrpSpPr>
        <p:grpSpPr bwMode="auto">
          <a:xfrm>
            <a:off x="3920554" y="4511831"/>
            <a:ext cx="660400" cy="1149350"/>
            <a:chOff x="2492" y="3064"/>
            <a:chExt cx="416" cy="724"/>
          </a:xfrm>
        </p:grpSpPr>
        <p:sp>
          <p:nvSpPr>
            <p:cNvPr id="146474" name="AutoShape 42"/>
            <p:cNvSpPr>
              <a:spLocks noChangeArrowheads="1"/>
            </p:cNvSpPr>
            <p:nvPr/>
          </p:nvSpPr>
          <p:spPr bwMode="auto">
            <a:xfrm>
              <a:off x="2612" y="3320"/>
              <a:ext cx="280" cy="264"/>
            </a:xfrm>
            <a:prstGeom prst="triangle">
              <a:avLst>
                <a:gd name="adj" fmla="val 49995"/>
              </a:avLst>
            </a:prstGeom>
            <a:solidFill>
              <a:srgbClr val="00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75" name="Oval 43"/>
            <p:cNvSpPr>
              <a:spLocks noChangeArrowheads="1"/>
            </p:cNvSpPr>
            <p:nvPr/>
          </p:nvSpPr>
          <p:spPr bwMode="auto">
            <a:xfrm>
              <a:off x="2508" y="3064"/>
              <a:ext cx="400" cy="384"/>
            </a:xfrm>
            <a:prstGeom prst="ellipse">
              <a:avLst/>
            </a:prstGeom>
            <a:solidFill>
              <a:srgbClr val="A2A2A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76" name="AutoShape 44"/>
            <p:cNvSpPr>
              <a:spLocks noChangeArrowheads="1"/>
            </p:cNvSpPr>
            <p:nvPr/>
          </p:nvSpPr>
          <p:spPr bwMode="auto">
            <a:xfrm rot="18240000">
              <a:off x="2592" y="3060"/>
              <a:ext cx="56" cy="256"/>
            </a:xfrm>
            <a:prstGeom prst="triangle">
              <a:avLst>
                <a:gd name="adj" fmla="val 499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77" name="Rectangle 45"/>
            <p:cNvSpPr>
              <a:spLocks noChangeArrowheads="1"/>
            </p:cNvSpPr>
            <p:nvPr/>
          </p:nvSpPr>
          <p:spPr bwMode="auto">
            <a:xfrm>
              <a:off x="2608" y="3592"/>
              <a:ext cx="292" cy="1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46478" name="Rectangle 46"/>
          <p:cNvSpPr>
            <a:spLocks noChangeArrowheads="1"/>
          </p:cNvSpPr>
          <p:nvPr/>
        </p:nvSpPr>
        <p:spPr bwMode="auto">
          <a:xfrm>
            <a:off x="1858392" y="3986369"/>
            <a:ext cx="2689225" cy="458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2" tIns="44447" rIns="90482" bIns="44447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9900"/>
                </a:solidFill>
                <a:latin typeface="Arial" charset="0"/>
                <a:cs typeface="Arial" pitchFamily="34" charset="0"/>
              </a:rPr>
              <a:t>Control Segment</a:t>
            </a:r>
          </a:p>
        </p:txBody>
      </p:sp>
      <p:grpSp>
        <p:nvGrpSpPr>
          <p:cNvPr id="611339" name="Group 47"/>
          <p:cNvGrpSpPr>
            <a:grpSpLocks/>
          </p:cNvGrpSpPr>
          <p:nvPr/>
        </p:nvGrpSpPr>
        <p:grpSpPr bwMode="auto">
          <a:xfrm>
            <a:off x="2077467" y="4956331"/>
            <a:ext cx="1809750" cy="155575"/>
            <a:chOff x="1330" y="3344"/>
            <a:chExt cx="1141" cy="98"/>
          </a:xfrm>
        </p:grpSpPr>
        <p:sp>
          <p:nvSpPr>
            <p:cNvPr id="146480" name="Line 48"/>
            <p:cNvSpPr>
              <a:spLocks noChangeShapeType="1"/>
            </p:cNvSpPr>
            <p:nvPr/>
          </p:nvSpPr>
          <p:spPr bwMode="auto">
            <a:xfrm flipH="1" flipV="1">
              <a:off x="2046" y="3396"/>
              <a:ext cx="425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1" name="Line 49"/>
            <p:cNvSpPr>
              <a:spLocks noChangeShapeType="1"/>
            </p:cNvSpPr>
            <p:nvPr/>
          </p:nvSpPr>
          <p:spPr bwMode="auto">
            <a:xfrm flipH="1" flipV="1">
              <a:off x="2028" y="3344"/>
              <a:ext cx="23" cy="5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2" name="Line 50"/>
            <p:cNvSpPr>
              <a:spLocks noChangeShapeType="1"/>
            </p:cNvSpPr>
            <p:nvPr/>
          </p:nvSpPr>
          <p:spPr bwMode="auto">
            <a:xfrm flipH="1">
              <a:off x="2017" y="3353"/>
              <a:ext cx="11" cy="7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3" name="Line 51"/>
            <p:cNvSpPr>
              <a:spLocks noChangeShapeType="1"/>
            </p:cNvSpPr>
            <p:nvPr/>
          </p:nvSpPr>
          <p:spPr bwMode="auto">
            <a:xfrm flipH="1" flipV="1">
              <a:off x="1989" y="3358"/>
              <a:ext cx="26" cy="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4" name="Line 52"/>
            <p:cNvSpPr>
              <a:spLocks noChangeShapeType="1"/>
            </p:cNvSpPr>
            <p:nvPr/>
          </p:nvSpPr>
          <p:spPr bwMode="auto">
            <a:xfrm flipH="1">
              <a:off x="1975" y="3360"/>
              <a:ext cx="14" cy="47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5" name="Line 53"/>
            <p:cNvSpPr>
              <a:spLocks noChangeShapeType="1"/>
            </p:cNvSpPr>
            <p:nvPr/>
          </p:nvSpPr>
          <p:spPr bwMode="auto">
            <a:xfrm flipH="1">
              <a:off x="1687" y="3408"/>
              <a:ext cx="28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6" name="Line 54"/>
            <p:cNvSpPr>
              <a:spLocks noChangeShapeType="1"/>
            </p:cNvSpPr>
            <p:nvPr/>
          </p:nvSpPr>
          <p:spPr bwMode="auto">
            <a:xfrm flipH="1" flipV="1">
              <a:off x="1676" y="3354"/>
              <a:ext cx="19" cy="6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7" name="Line 55"/>
            <p:cNvSpPr>
              <a:spLocks noChangeShapeType="1"/>
            </p:cNvSpPr>
            <p:nvPr/>
          </p:nvSpPr>
          <p:spPr bwMode="auto">
            <a:xfrm flipH="1">
              <a:off x="1665" y="3359"/>
              <a:ext cx="8" cy="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8" name="Line 56"/>
            <p:cNvSpPr>
              <a:spLocks noChangeShapeType="1"/>
            </p:cNvSpPr>
            <p:nvPr/>
          </p:nvSpPr>
          <p:spPr bwMode="auto">
            <a:xfrm flipH="1" flipV="1">
              <a:off x="1639" y="3367"/>
              <a:ext cx="24" cy="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89" name="Line 57"/>
            <p:cNvSpPr>
              <a:spLocks noChangeShapeType="1"/>
            </p:cNvSpPr>
            <p:nvPr/>
          </p:nvSpPr>
          <p:spPr bwMode="auto">
            <a:xfrm flipH="1">
              <a:off x="1607" y="3373"/>
              <a:ext cx="32" cy="4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0" name="Line 58"/>
            <p:cNvSpPr>
              <a:spLocks noChangeShapeType="1"/>
            </p:cNvSpPr>
            <p:nvPr/>
          </p:nvSpPr>
          <p:spPr bwMode="auto">
            <a:xfrm flipH="1">
              <a:off x="1330" y="3417"/>
              <a:ext cx="284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40" name="Group 59"/>
          <p:cNvGrpSpPr>
            <a:grpSpLocks/>
          </p:cNvGrpSpPr>
          <p:nvPr/>
        </p:nvGrpSpPr>
        <p:grpSpPr bwMode="auto">
          <a:xfrm>
            <a:off x="2061592" y="5173819"/>
            <a:ext cx="1825625" cy="138112"/>
            <a:chOff x="1321" y="3481"/>
            <a:chExt cx="1149" cy="87"/>
          </a:xfrm>
        </p:grpSpPr>
        <p:sp>
          <p:nvSpPr>
            <p:cNvPr id="146492" name="Line 60"/>
            <p:cNvSpPr>
              <a:spLocks noChangeShapeType="1"/>
            </p:cNvSpPr>
            <p:nvPr/>
          </p:nvSpPr>
          <p:spPr bwMode="auto">
            <a:xfrm flipH="1" flipV="1">
              <a:off x="2043" y="3530"/>
              <a:ext cx="427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3" name="Line 61"/>
            <p:cNvSpPr>
              <a:spLocks noChangeShapeType="1"/>
            </p:cNvSpPr>
            <p:nvPr/>
          </p:nvSpPr>
          <p:spPr bwMode="auto">
            <a:xfrm flipH="1" flipV="1">
              <a:off x="2023" y="3481"/>
              <a:ext cx="23" cy="4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4" name="Line 62"/>
            <p:cNvSpPr>
              <a:spLocks noChangeShapeType="1"/>
            </p:cNvSpPr>
            <p:nvPr/>
          </p:nvSpPr>
          <p:spPr bwMode="auto">
            <a:xfrm flipH="1">
              <a:off x="2007" y="3485"/>
              <a:ext cx="13" cy="7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5" name="Line 63"/>
            <p:cNvSpPr>
              <a:spLocks noChangeShapeType="1"/>
            </p:cNvSpPr>
            <p:nvPr/>
          </p:nvSpPr>
          <p:spPr bwMode="auto">
            <a:xfrm flipH="1" flipV="1">
              <a:off x="1983" y="3499"/>
              <a:ext cx="27" cy="6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6" name="Line 64"/>
            <p:cNvSpPr>
              <a:spLocks noChangeShapeType="1"/>
            </p:cNvSpPr>
            <p:nvPr/>
          </p:nvSpPr>
          <p:spPr bwMode="auto">
            <a:xfrm flipH="1">
              <a:off x="1962" y="3505"/>
              <a:ext cx="24" cy="3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7" name="Line 65"/>
            <p:cNvSpPr>
              <a:spLocks noChangeShapeType="1"/>
            </p:cNvSpPr>
            <p:nvPr/>
          </p:nvSpPr>
          <p:spPr bwMode="auto">
            <a:xfrm flipH="1">
              <a:off x="1679" y="3539"/>
              <a:ext cx="291" cy="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8" name="Line 66"/>
            <p:cNvSpPr>
              <a:spLocks noChangeShapeType="1"/>
            </p:cNvSpPr>
            <p:nvPr/>
          </p:nvSpPr>
          <p:spPr bwMode="auto">
            <a:xfrm flipH="1" flipV="1">
              <a:off x="1667" y="3496"/>
              <a:ext cx="19" cy="49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499" name="Line 67"/>
            <p:cNvSpPr>
              <a:spLocks noChangeShapeType="1"/>
            </p:cNvSpPr>
            <p:nvPr/>
          </p:nvSpPr>
          <p:spPr bwMode="auto">
            <a:xfrm flipH="1">
              <a:off x="1656" y="3505"/>
              <a:ext cx="11" cy="5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00" name="Line 68"/>
            <p:cNvSpPr>
              <a:spLocks noChangeShapeType="1"/>
            </p:cNvSpPr>
            <p:nvPr/>
          </p:nvSpPr>
          <p:spPr bwMode="auto">
            <a:xfrm flipH="1" flipV="1">
              <a:off x="1630" y="3506"/>
              <a:ext cx="24" cy="6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01" name="Line 69"/>
            <p:cNvSpPr>
              <a:spLocks noChangeShapeType="1"/>
            </p:cNvSpPr>
            <p:nvPr/>
          </p:nvSpPr>
          <p:spPr bwMode="auto">
            <a:xfrm flipH="1">
              <a:off x="1603" y="3514"/>
              <a:ext cx="22" cy="2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02" name="Line 70"/>
            <p:cNvSpPr>
              <a:spLocks noChangeShapeType="1"/>
            </p:cNvSpPr>
            <p:nvPr/>
          </p:nvSpPr>
          <p:spPr bwMode="auto">
            <a:xfrm flipH="1">
              <a:off x="1321" y="3536"/>
              <a:ext cx="286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46518" name="Rectangle 86"/>
          <p:cNvSpPr>
            <a:spLocks noChangeArrowheads="1"/>
          </p:cNvSpPr>
          <p:nvPr/>
        </p:nvSpPr>
        <p:spPr bwMode="auto">
          <a:xfrm>
            <a:off x="594742" y="601819"/>
            <a:ext cx="2498725" cy="458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2" tIns="44447" rIns="90482" bIns="44447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000099"/>
                </a:solidFill>
                <a:latin typeface="Arial" charset="0"/>
                <a:cs typeface="Arial" pitchFamily="34" charset="0"/>
              </a:rPr>
              <a:t>Space Segment</a:t>
            </a:r>
          </a:p>
        </p:txBody>
      </p:sp>
      <p:grpSp>
        <p:nvGrpSpPr>
          <p:cNvPr id="611345" name="Group 87"/>
          <p:cNvGrpSpPr>
            <a:grpSpLocks/>
          </p:cNvGrpSpPr>
          <p:nvPr/>
        </p:nvGrpSpPr>
        <p:grpSpPr bwMode="auto">
          <a:xfrm>
            <a:off x="1310704" y="1121739"/>
            <a:ext cx="2405934" cy="2253442"/>
            <a:chOff x="848" y="1012"/>
            <a:chExt cx="1328" cy="1336"/>
          </a:xfrm>
        </p:grpSpPr>
        <p:sp>
          <p:nvSpPr>
            <p:cNvPr id="146520" name="Line 88"/>
            <p:cNvSpPr>
              <a:spLocks noChangeShapeType="1"/>
            </p:cNvSpPr>
            <p:nvPr/>
          </p:nvSpPr>
          <p:spPr bwMode="auto">
            <a:xfrm flipH="1">
              <a:off x="1703" y="1012"/>
              <a:ext cx="473" cy="455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 type="triangle" w="med" len="med"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1" name="Line 89"/>
            <p:cNvSpPr>
              <a:spLocks noChangeShapeType="1"/>
            </p:cNvSpPr>
            <p:nvPr/>
          </p:nvSpPr>
          <p:spPr bwMode="auto">
            <a:xfrm flipH="1" flipV="1">
              <a:off x="1553" y="1444"/>
              <a:ext cx="155" cy="22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2" name="Line 90"/>
            <p:cNvSpPr>
              <a:spLocks noChangeShapeType="1"/>
            </p:cNvSpPr>
            <p:nvPr/>
          </p:nvSpPr>
          <p:spPr bwMode="auto">
            <a:xfrm>
              <a:off x="1558" y="1450"/>
              <a:ext cx="148" cy="139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3" name="Line 91"/>
            <p:cNvSpPr>
              <a:spLocks noChangeShapeType="1"/>
            </p:cNvSpPr>
            <p:nvPr/>
          </p:nvSpPr>
          <p:spPr bwMode="auto">
            <a:xfrm flipH="1" flipV="1">
              <a:off x="1518" y="1524"/>
              <a:ext cx="188" cy="68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4" name="Line 92"/>
            <p:cNvSpPr>
              <a:spLocks noChangeShapeType="1"/>
            </p:cNvSpPr>
            <p:nvPr/>
          </p:nvSpPr>
          <p:spPr bwMode="auto">
            <a:xfrm>
              <a:off x="1521" y="1529"/>
              <a:ext cx="59" cy="91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5" name="Line 93"/>
            <p:cNvSpPr>
              <a:spLocks noChangeShapeType="1"/>
            </p:cNvSpPr>
            <p:nvPr/>
          </p:nvSpPr>
          <p:spPr bwMode="auto">
            <a:xfrm flipH="1">
              <a:off x="1283" y="1617"/>
              <a:ext cx="301" cy="283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6" name="Line 94"/>
            <p:cNvSpPr>
              <a:spLocks noChangeShapeType="1"/>
            </p:cNvSpPr>
            <p:nvPr/>
          </p:nvSpPr>
          <p:spPr bwMode="auto">
            <a:xfrm flipH="1" flipV="1">
              <a:off x="1128" y="1882"/>
              <a:ext cx="158" cy="26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7" name="Line 95"/>
            <p:cNvSpPr>
              <a:spLocks noChangeShapeType="1"/>
            </p:cNvSpPr>
            <p:nvPr/>
          </p:nvSpPr>
          <p:spPr bwMode="auto">
            <a:xfrm>
              <a:off x="1136" y="1888"/>
              <a:ext cx="145" cy="136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8" name="Line 96"/>
            <p:cNvSpPr>
              <a:spLocks noChangeShapeType="1"/>
            </p:cNvSpPr>
            <p:nvPr/>
          </p:nvSpPr>
          <p:spPr bwMode="auto">
            <a:xfrm flipH="1" flipV="1">
              <a:off x="1098" y="1957"/>
              <a:ext cx="188" cy="68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29" name="Line 97"/>
            <p:cNvSpPr>
              <a:spLocks noChangeShapeType="1"/>
            </p:cNvSpPr>
            <p:nvPr/>
          </p:nvSpPr>
          <p:spPr bwMode="auto">
            <a:xfrm>
              <a:off x="1101" y="1963"/>
              <a:ext cx="42" cy="105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0" name="Line 98"/>
            <p:cNvSpPr>
              <a:spLocks noChangeShapeType="1"/>
            </p:cNvSpPr>
            <p:nvPr/>
          </p:nvSpPr>
          <p:spPr bwMode="auto">
            <a:xfrm flipH="1">
              <a:off x="848" y="2065"/>
              <a:ext cx="301" cy="283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46" name="Group 99"/>
          <p:cNvGrpSpPr>
            <a:grpSpLocks/>
          </p:cNvGrpSpPr>
          <p:nvPr/>
        </p:nvGrpSpPr>
        <p:grpSpPr bwMode="auto">
          <a:xfrm>
            <a:off x="4219004" y="1292381"/>
            <a:ext cx="946150" cy="3025775"/>
            <a:chOff x="2680" y="1036"/>
            <a:chExt cx="928" cy="1888"/>
          </a:xfrm>
        </p:grpSpPr>
        <p:sp>
          <p:nvSpPr>
            <p:cNvPr id="146532" name="Line 100"/>
            <p:cNvSpPr>
              <a:spLocks noChangeShapeType="1"/>
            </p:cNvSpPr>
            <p:nvPr/>
          </p:nvSpPr>
          <p:spPr bwMode="auto">
            <a:xfrm>
              <a:off x="2949" y="1848"/>
              <a:ext cx="139" cy="12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3" name="Line 101"/>
            <p:cNvSpPr>
              <a:spLocks noChangeShapeType="1"/>
            </p:cNvSpPr>
            <p:nvPr/>
          </p:nvSpPr>
          <p:spPr bwMode="auto">
            <a:xfrm>
              <a:off x="2680" y="1036"/>
              <a:ext cx="325" cy="692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4" name="Line 102"/>
            <p:cNvSpPr>
              <a:spLocks noChangeShapeType="1"/>
            </p:cNvSpPr>
            <p:nvPr/>
          </p:nvSpPr>
          <p:spPr bwMode="auto">
            <a:xfrm flipH="1">
              <a:off x="2861" y="1733"/>
              <a:ext cx="154" cy="59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5" name="Line 103"/>
            <p:cNvSpPr>
              <a:spLocks noChangeShapeType="1"/>
            </p:cNvSpPr>
            <p:nvPr/>
          </p:nvSpPr>
          <p:spPr bwMode="auto">
            <a:xfrm flipV="1">
              <a:off x="2873" y="1774"/>
              <a:ext cx="271" cy="18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6" name="Line 104"/>
            <p:cNvSpPr>
              <a:spLocks noChangeShapeType="1"/>
            </p:cNvSpPr>
            <p:nvPr/>
          </p:nvSpPr>
          <p:spPr bwMode="auto">
            <a:xfrm flipH="1">
              <a:off x="2935" y="1775"/>
              <a:ext cx="216" cy="76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7" name="Line 105"/>
            <p:cNvSpPr>
              <a:spLocks noChangeShapeType="1"/>
            </p:cNvSpPr>
            <p:nvPr/>
          </p:nvSpPr>
          <p:spPr bwMode="auto">
            <a:xfrm>
              <a:off x="3093" y="1861"/>
              <a:ext cx="226" cy="459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8" name="Line 106"/>
            <p:cNvSpPr>
              <a:spLocks noChangeShapeType="1"/>
            </p:cNvSpPr>
            <p:nvPr/>
          </p:nvSpPr>
          <p:spPr bwMode="auto">
            <a:xfrm flipH="1">
              <a:off x="3149" y="2320"/>
              <a:ext cx="181" cy="52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39" name="Line 107"/>
            <p:cNvSpPr>
              <a:spLocks noChangeShapeType="1"/>
            </p:cNvSpPr>
            <p:nvPr/>
          </p:nvSpPr>
          <p:spPr bwMode="auto">
            <a:xfrm flipV="1">
              <a:off x="3149" y="2359"/>
              <a:ext cx="277" cy="17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0" name="Line 108"/>
            <p:cNvSpPr>
              <a:spLocks noChangeShapeType="1"/>
            </p:cNvSpPr>
            <p:nvPr/>
          </p:nvSpPr>
          <p:spPr bwMode="auto">
            <a:xfrm flipH="1">
              <a:off x="3214" y="2362"/>
              <a:ext cx="220" cy="76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1" name="Line 109"/>
            <p:cNvSpPr>
              <a:spLocks noChangeShapeType="1"/>
            </p:cNvSpPr>
            <p:nvPr/>
          </p:nvSpPr>
          <p:spPr bwMode="auto">
            <a:xfrm>
              <a:off x="3227" y="2438"/>
              <a:ext cx="156" cy="28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2" name="Line 110"/>
            <p:cNvSpPr>
              <a:spLocks noChangeShapeType="1"/>
            </p:cNvSpPr>
            <p:nvPr/>
          </p:nvSpPr>
          <p:spPr bwMode="auto">
            <a:xfrm>
              <a:off x="3385" y="2466"/>
              <a:ext cx="223" cy="458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47" name="Group 111"/>
          <p:cNvGrpSpPr>
            <a:grpSpLocks/>
          </p:cNvGrpSpPr>
          <p:nvPr/>
        </p:nvGrpSpPr>
        <p:grpSpPr bwMode="auto">
          <a:xfrm>
            <a:off x="1351979" y="1159031"/>
            <a:ext cx="2657475" cy="2359025"/>
            <a:chOff x="874" y="952"/>
            <a:chExt cx="1674" cy="1486"/>
          </a:xfrm>
        </p:grpSpPr>
        <p:sp>
          <p:nvSpPr>
            <p:cNvPr id="146544" name="Line 112"/>
            <p:cNvSpPr>
              <a:spLocks noChangeShapeType="1"/>
            </p:cNvSpPr>
            <p:nvPr/>
          </p:nvSpPr>
          <p:spPr bwMode="auto">
            <a:xfrm flipH="1">
              <a:off x="1932" y="952"/>
              <a:ext cx="616" cy="545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5" name="Line 113"/>
            <p:cNvSpPr>
              <a:spLocks noChangeShapeType="1"/>
            </p:cNvSpPr>
            <p:nvPr/>
          </p:nvSpPr>
          <p:spPr bwMode="auto">
            <a:xfrm>
              <a:off x="1937" y="1491"/>
              <a:ext cx="49" cy="135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6" name="Line 114"/>
            <p:cNvSpPr>
              <a:spLocks noChangeShapeType="1"/>
            </p:cNvSpPr>
            <p:nvPr/>
          </p:nvSpPr>
          <p:spPr bwMode="auto">
            <a:xfrm flipH="1" flipV="1">
              <a:off x="1824" y="1475"/>
              <a:ext cx="160" cy="151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7" name="Line 115"/>
            <p:cNvSpPr>
              <a:spLocks noChangeShapeType="1"/>
            </p:cNvSpPr>
            <p:nvPr/>
          </p:nvSpPr>
          <p:spPr bwMode="auto">
            <a:xfrm>
              <a:off x="1826" y="1483"/>
              <a:ext cx="85" cy="170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8" name="Line 116"/>
            <p:cNvSpPr>
              <a:spLocks noChangeShapeType="1"/>
            </p:cNvSpPr>
            <p:nvPr/>
          </p:nvSpPr>
          <p:spPr bwMode="auto">
            <a:xfrm flipH="1" flipV="1">
              <a:off x="1813" y="1594"/>
              <a:ext cx="97" cy="60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49" name="Line 117"/>
            <p:cNvSpPr>
              <a:spLocks noChangeShapeType="1"/>
            </p:cNvSpPr>
            <p:nvPr/>
          </p:nvSpPr>
          <p:spPr bwMode="auto">
            <a:xfrm flipH="1">
              <a:off x="1400" y="1599"/>
              <a:ext cx="417" cy="358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0" name="Line 118"/>
            <p:cNvSpPr>
              <a:spLocks noChangeShapeType="1"/>
            </p:cNvSpPr>
            <p:nvPr/>
          </p:nvSpPr>
          <p:spPr bwMode="auto">
            <a:xfrm>
              <a:off x="1401" y="1954"/>
              <a:ext cx="67" cy="143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1" name="Line 119"/>
            <p:cNvSpPr>
              <a:spLocks noChangeShapeType="1"/>
            </p:cNvSpPr>
            <p:nvPr/>
          </p:nvSpPr>
          <p:spPr bwMode="auto">
            <a:xfrm flipH="1" flipV="1">
              <a:off x="1309" y="1946"/>
              <a:ext cx="160" cy="149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2" name="Line 120"/>
            <p:cNvSpPr>
              <a:spLocks noChangeShapeType="1"/>
            </p:cNvSpPr>
            <p:nvPr/>
          </p:nvSpPr>
          <p:spPr bwMode="auto">
            <a:xfrm>
              <a:off x="1311" y="1954"/>
              <a:ext cx="83" cy="164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3" name="Line 121"/>
            <p:cNvSpPr>
              <a:spLocks noChangeShapeType="1"/>
            </p:cNvSpPr>
            <p:nvPr/>
          </p:nvSpPr>
          <p:spPr bwMode="auto">
            <a:xfrm flipH="1" flipV="1">
              <a:off x="1287" y="2071"/>
              <a:ext cx="107" cy="53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4" name="Line 122"/>
            <p:cNvSpPr>
              <a:spLocks noChangeShapeType="1"/>
            </p:cNvSpPr>
            <p:nvPr/>
          </p:nvSpPr>
          <p:spPr bwMode="auto">
            <a:xfrm flipH="1">
              <a:off x="874" y="2076"/>
              <a:ext cx="415" cy="362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48" name="Group 123"/>
          <p:cNvGrpSpPr>
            <a:grpSpLocks/>
          </p:cNvGrpSpPr>
          <p:nvPr/>
        </p:nvGrpSpPr>
        <p:grpSpPr bwMode="auto">
          <a:xfrm>
            <a:off x="4472880" y="1336831"/>
            <a:ext cx="962344" cy="2806700"/>
            <a:chOff x="3224" y="1064"/>
            <a:chExt cx="1076" cy="2060"/>
          </a:xfrm>
        </p:grpSpPr>
        <p:sp>
          <p:nvSpPr>
            <p:cNvPr id="146556" name="Line 124"/>
            <p:cNvSpPr>
              <a:spLocks noChangeShapeType="1"/>
            </p:cNvSpPr>
            <p:nvPr/>
          </p:nvSpPr>
          <p:spPr bwMode="auto">
            <a:xfrm flipH="1" flipV="1">
              <a:off x="3911" y="2358"/>
              <a:ext cx="389" cy="766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7" name="Line 125"/>
            <p:cNvSpPr>
              <a:spLocks noChangeShapeType="1"/>
            </p:cNvSpPr>
            <p:nvPr/>
          </p:nvSpPr>
          <p:spPr bwMode="auto">
            <a:xfrm flipV="1">
              <a:off x="3919" y="2302"/>
              <a:ext cx="162" cy="64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8" name="Line 126"/>
            <p:cNvSpPr>
              <a:spLocks noChangeShapeType="1"/>
            </p:cNvSpPr>
            <p:nvPr/>
          </p:nvSpPr>
          <p:spPr bwMode="auto">
            <a:xfrm flipH="1">
              <a:off x="3754" y="2298"/>
              <a:ext cx="326" cy="21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59" name="Line 127"/>
            <p:cNvSpPr>
              <a:spLocks noChangeShapeType="1"/>
            </p:cNvSpPr>
            <p:nvPr/>
          </p:nvSpPr>
          <p:spPr bwMode="auto">
            <a:xfrm flipV="1">
              <a:off x="3762" y="2239"/>
              <a:ext cx="233" cy="76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0" name="Line 128"/>
            <p:cNvSpPr>
              <a:spLocks noChangeShapeType="1"/>
            </p:cNvSpPr>
            <p:nvPr/>
          </p:nvSpPr>
          <p:spPr bwMode="auto">
            <a:xfrm flipH="1" flipV="1">
              <a:off x="3826" y="2222"/>
              <a:ext cx="160" cy="16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1" name="Line 129"/>
            <p:cNvSpPr>
              <a:spLocks noChangeShapeType="1"/>
            </p:cNvSpPr>
            <p:nvPr/>
          </p:nvSpPr>
          <p:spPr bwMode="auto">
            <a:xfrm flipH="1" flipV="1">
              <a:off x="3555" y="1717"/>
              <a:ext cx="275" cy="514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2" name="Line 130"/>
            <p:cNvSpPr>
              <a:spLocks noChangeShapeType="1"/>
            </p:cNvSpPr>
            <p:nvPr/>
          </p:nvSpPr>
          <p:spPr bwMode="auto">
            <a:xfrm flipV="1">
              <a:off x="3555" y="1661"/>
              <a:ext cx="178" cy="60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3" name="Line 131"/>
            <p:cNvSpPr>
              <a:spLocks noChangeShapeType="1"/>
            </p:cNvSpPr>
            <p:nvPr/>
          </p:nvSpPr>
          <p:spPr bwMode="auto">
            <a:xfrm flipH="1">
              <a:off x="3432" y="1660"/>
              <a:ext cx="313" cy="22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4" name="Line 132"/>
            <p:cNvSpPr>
              <a:spLocks noChangeShapeType="1"/>
            </p:cNvSpPr>
            <p:nvPr/>
          </p:nvSpPr>
          <p:spPr bwMode="auto">
            <a:xfrm flipV="1">
              <a:off x="3440" y="1602"/>
              <a:ext cx="234" cy="77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5" name="Line 133"/>
            <p:cNvSpPr>
              <a:spLocks noChangeShapeType="1"/>
            </p:cNvSpPr>
            <p:nvPr/>
          </p:nvSpPr>
          <p:spPr bwMode="auto">
            <a:xfrm flipH="1" flipV="1">
              <a:off x="3493" y="1574"/>
              <a:ext cx="168" cy="28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6" name="Line 134"/>
            <p:cNvSpPr>
              <a:spLocks noChangeShapeType="1"/>
            </p:cNvSpPr>
            <p:nvPr/>
          </p:nvSpPr>
          <p:spPr bwMode="auto">
            <a:xfrm flipH="1" flipV="1">
              <a:off x="3224" y="1064"/>
              <a:ext cx="271" cy="512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49" name="Group 135"/>
          <p:cNvGrpSpPr>
            <a:grpSpLocks/>
          </p:cNvGrpSpPr>
          <p:nvPr/>
        </p:nvGrpSpPr>
        <p:grpSpPr bwMode="auto">
          <a:xfrm>
            <a:off x="2077468" y="5296056"/>
            <a:ext cx="1892300" cy="346075"/>
            <a:chOff x="1331" y="3558"/>
            <a:chExt cx="2865" cy="178"/>
          </a:xfrm>
        </p:grpSpPr>
        <p:sp>
          <p:nvSpPr>
            <p:cNvPr id="146568" name="Line 136"/>
            <p:cNvSpPr>
              <a:spLocks noChangeShapeType="1"/>
            </p:cNvSpPr>
            <p:nvPr/>
          </p:nvSpPr>
          <p:spPr bwMode="auto">
            <a:xfrm flipV="1">
              <a:off x="1331" y="3644"/>
              <a:ext cx="1053" cy="0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69" name="Line 137"/>
            <p:cNvSpPr>
              <a:spLocks noChangeShapeType="1"/>
            </p:cNvSpPr>
            <p:nvPr/>
          </p:nvSpPr>
          <p:spPr bwMode="auto">
            <a:xfrm flipV="1">
              <a:off x="2385" y="3558"/>
              <a:ext cx="50" cy="88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0" name="Line 138"/>
            <p:cNvSpPr>
              <a:spLocks noChangeShapeType="1"/>
            </p:cNvSpPr>
            <p:nvPr/>
          </p:nvSpPr>
          <p:spPr bwMode="auto">
            <a:xfrm>
              <a:off x="2438" y="3559"/>
              <a:ext cx="45" cy="156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1" name="Line 139"/>
            <p:cNvSpPr>
              <a:spLocks noChangeShapeType="1"/>
            </p:cNvSpPr>
            <p:nvPr/>
          </p:nvSpPr>
          <p:spPr bwMode="auto">
            <a:xfrm flipV="1">
              <a:off x="2483" y="3576"/>
              <a:ext cx="40" cy="142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2" name="Line 140"/>
            <p:cNvSpPr>
              <a:spLocks noChangeShapeType="1"/>
            </p:cNvSpPr>
            <p:nvPr/>
          </p:nvSpPr>
          <p:spPr bwMode="auto">
            <a:xfrm>
              <a:off x="2521" y="3575"/>
              <a:ext cx="69" cy="98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3" name="Line 141"/>
            <p:cNvSpPr>
              <a:spLocks noChangeShapeType="1"/>
            </p:cNvSpPr>
            <p:nvPr/>
          </p:nvSpPr>
          <p:spPr bwMode="auto">
            <a:xfrm>
              <a:off x="2586" y="3664"/>
              <a:ext cx="702" cy="14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4" name="Line 142"/>
            <p:cNvSpPr>
              <a:spLocks noChangeShapeType="1"/>
            </p:cNvSpPr>
            <p:nvPr/>
          </p:nvSpPr>
          <p:spPr bwMode="auto">
            <a:xfrm flipV="1">
              <a:off x="3293" y="3583"/>
              <a:ext cx="28" cy="93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5" name="Line 143"/>
            <p:cNvSpPr>
              <a:spLocks noChangeShapeType="1"/>
            </p:cNvSpPr>
            <p:nvPr/>
          </p:nvSpPr>
          <p:spPr bwMode="auto">
            <a:xfrm>
              <a:off x="3330" y="3584"/>
              <a:ext cx="49" cy="151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6" name="Line 144"/>
            <p:cNvSpPr>
              <a:spLocks noChangeShapeType="1"/>
            </p:cNvSpPr>
            <p:nvPr/>
          </p:nvSpPr>
          <p:spPr bwMode="auto">
            <a:xfrm flipV="1">
              <a:off x="3381" y="3605"/>
              <a:ext cx="39" cy="131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7" name="Line 145"/>
            <p:cNvSpPr>
              <a:spLocks noChangeShapeType="1"/>
            </p:cNvSpPr>
            <p:nvPr/>
          </p:nvSpPr>
          <p:spPr bwMode="auto">
            <a:xfrm>
              <a:off x="3428" y="3608"/>
              <a:ext cx="76" cy="81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78" name="Line 146"/>
            <p:cNvSpPr>
              <a:spLocks noChangeShapeType="1"/>
            </p:cNvSpPr>
            <p:nvPr/>
          </p:nvSpPr>
          <p:spPr bwMode="auto">
            <a:xfrm>
              <a:off x="3504" y="3686"/>
              <a:ext cx="692" cy="9"/>
            </a:xfrm>
            <a:prstGeom prst="line">
              <a:avLst/>
            </a:prstGeom>
            <a:noFill/>
            <a:ln w="28575">
              <a:solidFill>
                <a:srgbClr val="2B812B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611350" name="Group 147"/>
          <p:cNvGrpSpPr>
            <a:grpSpLocks/>
          </p:cNvGrpSpPr>
          <p:nvPr/>
        </p:nvGrpSpPr>
        <p:grpSpPr bwMode="auto">
          <a:xfrm>
            <a:off x="7700392" y="2311556"/>
            <a:ext cx="442912" cy="939800"/>
            <a:chOff x="4873" y="1678"/>
            <a:chExt cx="279" cy="592"/>
          </a:xfrm>
        </p:grpSpPr>
        <p:sp>
          <p:nvSpPr>
            <p:cNvPr id="146580" name="Rectangle 148"/>
            <p:cNvSpPr>
              <a:spLocks noChangeArrowheads="1"/>
            </p:cNvSpPr>
            <p:nvPr/>
          </p:nvSpPr>
          <p:spPr bwMode="auto">
            <a:xfrm rot="20220000">
              <a:off x="4880" y="1814"/>
              <a:ext cx="232" cy="456"/>
            </a:xfrm>
            <a:prstGeom prst="rect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81" name="Rectangle 149"/>
            <p:cNvSpPr>
              <a:spLocks noChangeArrowheads="1"/>
            </p:cNvSpPr>
            <p:nvPr/>
          </p:nvSpPr>
          <p:spPr bwMode="auto">
            <a:xfrm rot="20220000">
              <a:off x="4873" y="1870"/>
              <a:ext cx="144" cy="136"/>
            </a:xfrm>
            <a:prstGeom prst="rect">
              <a:avLst/>
            </a:prstGeom>
            <a:solidFill>
              <a:srgbClr val="114FF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611370" name="Group 150"/>
            <p:cNvGrpSpPr>
              <a:grpSpLocks/>
            </p:cNvGrpSpPr>
            <p:nvPr/>
          </p:nvGrpSpPr>
          <p:grpSpPr bwMode="auto">
            <a:xfrm>
              <a:off x="5074" y="1678"/>
              <a:ext cx="78" cy="240"/>
              <a:chOff x="5074" y="1678"/>
              <a:chExt cx="78" cy="240"/>
            </a:xfrm>
          </p:grpSpPr>
          <p:sp>
            <p:nvSpPr>
              <p:cNvPr id="146583" name="Rectangle 151"/>
              <p:cNvSpPr>
                <a:spLocks noChangeArrowheads="1"/>
              </p:cNvSpPr>
              <p:nvPr/>
            </p:nvSpPr>
            <p:spPr bwMode="auto">
              <a:xfrm rot="20220000">
                <a:off x="5104" y="1678"/>
                <a:ext cx="48" cy="240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46584" name="Rectangle 152"/>
              <p:cNvSpPr>
                <a:spLocks noChangeArrowheads="1"/>
              </p:cNvSpPr>
              <p:nvPr/>
            </p:nvSpPr>
            <p:spPr bwMode="auto">
              <a:xfrm rot="20220000">
                <a:off x="5074" y="1854"/>
                <a:ext cx="56" cy="3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s-AR" sz="24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46585" name="Rectangle 153"/>
          <p:cNvSpPr>
            <a:spLocks noChangeArrowheads="1"/>
          </p:cNvSpPr>
          <p:nvPr/>
        </p:nvSpPr>
        <p:spPr bwMode="auto">
          <a:xfrm>
            <a:off x="6743129" y="3268819"/>
            <a:ext cx="2365375" cy="458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2" tIns="44447" rIns="90482" bIns="44447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6800BE"/>
                </a:solidFill>
                <a:latin typeface="Arial" charset="0"/>
                <a:cs typeface="Arial" pitchFamily="34" charset="0"/>
              </a:rPr>
              <a:t>User Segment</a:t>
            </a:r>
          </a:p>
        </p:txBody>
      </p:sp>
      <p:grpSp>
        <p:nvGrpSpPr>
          <p:cNvPr id="611352" name="Group 154"/>
          <p:cNvGrpSpPr>
            <a:grpSpLocks/>
          </p:cNvGrpSpPr>
          <p:nvPr/>
        </p:nvGrpSpPr>
        <p:grpSpPr bwMode="auto">
          <a:xfrm>
            <a:off x="5514404" y="987581"/>
            <a:ext cx="2425700" cy="1282700"/>
            <a:chOff x="3496" y="844"/>
            <a:chExt cx="1528" cy="808"/>
          </a:xfrm>
        </p:grpSpPr>
        <p:sp>
          <p:nvSpPr>
            <p:cNvPr id="146587" name="Line 155"/>
            <p:cNvSpPr>
              <a:spLocks noChangeShapeType="1"/>
            </p:cNvSpPr>
            <p:nvPr/>
          </p:nvSpPr>
          <p:spPr bwMode="auto">
            <a:xfrm>
              <a:off x="3496" y="844"/>
              <a:ext cx="560" cy="290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88" name="Line 156"/>
            <p:cNvSpPr>
              <a:spLocks noChangeShapeType="1"/>
            </p:cNvSpPr>
            <p:nvPr/>
          </p:nvSpPr>
          <p:spPr bwMode="auto">
            <a:xfrm flipV="1">
              <a:off x="4049" y="1092"/>
              <a:ext cx="101" cy="45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89" name="Line 157"/>
            <p:cNvSpPr>
              <a:spLocks noChangeShapeType="1"/>
            </p:cNvSpPr>
            <p:nvPr/>
          </p:nvSpPr>
          <p:spPr bwMode="auto">
            <a:xfrm flipH="1">
              <a:off x="4050" y="1095"/>
              <a:ext cx="99" cy="108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0" name="Line 158"/>
            <p:cNvSpPr>
              <a:spLocks noChangeShapeType="1"/>
            </p:cNvSpPr>
            <p:nvPr/>
          </p:nvSpPr>
          <p:spPr bwMode="auto">
            <a:xfrm flipV="1">
              <a:off x="4056" y="1150"/>
              <a:ext cx="142" cy="52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1" name="Line 159"/>
            <p:cNvSpPr>
              <a:spLocks noChangeShapeType="1"/>
            </p:cNvSpPr>
            <p:nvPr/>
          </p:nvSpPr>
          <p:spPr bwMode="auto">
            <a:xfrm flipH="1">
              <a:off x="4157" y="1153"/>
              <a:ext cx="44" cy="46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2" name="Line 160"/>
            <p:cNvSpPr>
              <a:spLocks noChangeShapeType="1"/>
            </p:cNvSpPr>
            <p:nvPr/>
          </p:nvSpPr>
          <p:spPr bwMode="auto">
            <a:xfrm>
              <a:off x="4162" y="1202"/>
              <a:ext cx="369" cy="194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3" name="Line 161"/>
            <p:cNvSpPr>
              <a:spLocks noChangeShapeType="1"/>
            </p:cNvSpPr>
            <p:nvPr/>
          </p:nvSpPr>
          <p:spPr bwMode="auto">
            <a:xfrm>
              <a:off x="4653" y="1461"/>
              <a:ext cx="371" cy="191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4" name="Line 162"/>
            <p:cNvSpPr>
              <a:spLocks noChangeShapeType="1"/>
            </p:cNvSpPr>
            <p:nvPr/>
          </p:nvSpPr>
          <p:spPr bwMode="auto">
            <a:xfrm flipV="1">
              <a:off x="4536" y="1351"/>
              <a:ext cx="101" cy="45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5" name="Line 163"/>
            <p:cNvSpPr>
              <a:spLocks noChangeShapeType="1"/>
            </p:cNvSpPr>
            <p:nvPr/>
          </p:nvSpPr>
          <p:spPr bwMode="auto">
            <a:xfrm flipH="1">
              <a:off x="4537" y="1354"/>
              <a:ext cx="99" cy="108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6" name="Line 164"/>
            <p:cNvSpPr>
              <a:spLocks noChangeShapeType="1"/>
            </p:cNvSpPr>
            <p:nvPr/>
          </p:nvSpPr>
          <p:spPr bwMode="auto">
            <a:xfrm flipV="1">
              <a:off x="4543" y="1409"/>
              <a:ext cx="142" cy="52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46597" name="Line 165"/>
            <p:cNvSpPr>
              <a:spLocks noChangeShapeType="1"/>
            </p:cNvSpPr>
            <p:nvPr/>
          </p:nvSpPr>
          <p:spPr bwMode="auto">
            <a:xfrm flipH="1">
              <a:off x="4644" y="1412"/>
              <a:ext cx="44" cy="46"/>
            </a:xfrm>
            <a:prstGeom prst="line">
              <a:avLst/>
            </a:prstGeom>
            <a:noFill/>
            <a:ln w="28575">
              <a:solidFill>
                <a:srgbClr val="6800BE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AR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46598" name="Text Box 166"/>
          <p:cNvSpPr txBox="1">
            <a:spLocks noChangeArrowheads="1"/>
          </p:cNvSpPr>
          <p:nvPr/>
        </p:nvSpPr>
        <p:spPr bwMode="auto">
          <a:xfrm>
            <a:off x="3931667" y="5588156"/>
            <a:ext cx="2409825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4" tIns="45717" rIns="91434" bIns="4571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pitchFamily="34" charset="0"/>
              </a:rPr>
              <a:t>Monitor Stations</a:t>
            </a:r>
          </a:p>
        </p:txBody>
      </p:sp>
      <p:sp>
        <p:nvSpPr>
          <p:cNvPr id="146600" name="Text Box 168"/>
          <p:cNvSpPr txBox="1">
            <a:spLocks noChangeArrowheads="1"/>
          </p:cNvSpPr>
          <p:nvPr/>
        </p:nvSpPr>
        <p:spPr bwMode="auto">
          <a:xfrm>
            <a:off x="44896" y="5616731"/>
            <a:ext cx="2168525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34" tIns="45717" rIns="91434" bIns="45717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pitchFamily="34" charset="0"/>
              </a:rPr>
              <a:t>Master Station</a:t>
            </a:r>
          </a:p>
        </p:txBody>
      </p:sp>
      <p:cxnSp>
        <p:nvCxnSpPr>
          <p:cNvPr id="171" name="170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3606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ondensed image of entire 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27650" cy="57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7" name="Picture 5" descr="http://www.diariodeciencias.com.ar/wp-content/uploads/2015/06/MONITOR-DE-RENDIMIEN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05" y="2063552"/>
            <a:ext cx="636104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25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2000" r="25375" b="12222"/>
          <a:stretch/>
        </p:blipFill>
        <p:spPr bwMode="auto">
          <a:xfrm>
            <a:off x="895309" y="1268760"/>
            <a:ext cx="7493115" cy="457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1791577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3" y="399980"/>
            <a:ext cx="1791577" cy="10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224" y="1916832"/>
            <a:ext cx="17917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10" descr="Resultado de imagen para drone fumigad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r="34185" b="39734"/>
          <a:stretch/>
        </p:blipFill>
        <p:spPr bwMode="auto">
          <a:xfrm>
            <a:off x="45097" y="2348880"/>
            <a:ext cx="1430559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Resultado de imagen para drone fumigad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4799" r="52061" b="69555"/>
          <a:stretch/>
        </p:blipFill>
        <p:spPr bwMode="auto">
          <a:xfrm>
            <a:off x="42556" y="4797152"/>
            <a:ext cx="2009164" cy="123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7 Imagen" descr="logo_F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 descr="Resultado de imagen para web cloud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65" y="4548272"/>
            <a:ext cx="1719310" cy="15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Resultado de imagen para robot desmalezad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21073" r="4313" b="13142"/>
          <a:stretch/>
        </p:blipFill>
        <p:spPr bwMode="auto">
          <a:xfrm>
            <a:off x="3848288" y="3429000"/>
            <a:ext cx="1587155" cy="11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2 Grupo"/>
          <p:cNvGrpSpPr/>
          <p:nvPr/>
        </p:nvGrpSpPr>
        <p:grpSpPr>
          <a:xfrm>
            <a:off x="323528" y="344218"/>
            <a:ext cx="4680520" cy="3117488"/>
            <a:chOff x="323528" y="344218"/>
            <a:chExt cx="5351678" cy="3804862"/>
          </a:xfrm>
        </p:grpSpPr>
        <p:pic>
          <p:nvPicPr>
            <p:cNvPr id="48131" name="Picture 3" descr="Resultado de imagen para monitor de rendimiento cosechador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t="2403" r="2136" b="3427"/>
            <a:stretch/>
          </p:blipFill>
          <p:spPr bwMode="auto">
            <a:xfrm>
              <a:off x="395536" y="344218"/>
              <a:ext cx="5279670" cy="3694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323528" y="3573016"/>
              <a:ext cx="93610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5243510" y="188640"/>
            <a:ext cx="3617464" cy="2880320"/>
            <a:chOff x="5243510" y="188640"/>
            <a:chExt cx="3617464" cy="2880320"/>
          </a:xfrm>
        </p:grpSpPr>
        <p:pic>
          <p:nvPicPr>
            <p:cNvPr id="48134" name="Picture 6" descr="Resultado de imagen para monitor de rendimiento cosechado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510" y="188640"/>
              <a:ext cx="3617464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Rectángulo"/>
            <p:cNvSpPr/>
            <p:nvPr/>
          </p:nvSpPr>
          <p:spPr>
            <a:xfrm>
              <a:off x="8172400" y="2708920"/>
              <a:ext cx="144016" cy="280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48136" name="Picture 8" descr="Resultado de imagen para monitor de rendimiento cosechad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1"/>
            <a:ext cx="8347590" cy="36004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30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1" name="Picture 5" descr="Data Provisioning - annal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7642"/>
          <a:stretch/>
        </p:blipFill>
        <p:spPr bwMode="auto">
          <a:xfrm>
            <a:off x="0" y="-2704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1922056"/>
            <a:ext cx="8496945" cy="1938992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A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es-A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últimos años ha comenzado a desarrollarse una nueva tendencia </a:t>
            </a:r>
            <a:r>
              <a:rPr lang="es-A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relacionada a </a:t>
            </a:r>
            <a:r>
              <a:rPr lang="es-A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agricultura denominada “</a:t>
            </a:r>
            <a:r>
              <a:rPr lang="es-A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r>
              <a:rPr lang="es-A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­-</a:t>
            </a:r>
            <a:r>
              <a:rPr lang="es-A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driven</a:t>
            </a:r>
            <a:r>
              <a:rPr lang="es-A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agriculture</a:t>
            </a:r>
            <a:r>
              <a:rPr lang="es-A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s-A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(agricultura guiada por los datos</a:t>
            </a:r>
            <a:r>
              <a:rPr lang="es-A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en </a:t>
            </a:r>
            <a:r>
              <a:rPr lang="es-A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cual la tecnología de la información se posiciona en el corazón de la </a:t>
            </a:r>
            <a:r>
              <a:rPr lang="es-A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explotación agrícola (Zhang et al., 2002)</a:t>
            </a:r>
            <a:endParaRPr lang="es-AR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esultado de imagen para precision agriculture g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172400" y="2920588"/>
            <a:ext cx="98713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300" dirty="0">
                <a:solidFill>
                  <a:srgbClr val="FFFF00"/>
                </a:solidFill>
              </a:rPr>
              <a:t>g</a:t>
            </a:r>
            <a:r>
              <a:rPr lang="es-AR" sz="1300" dirty="0" smtClean="0">
                <a:solidFill>
                  <a:srgbClr val="FFFF00"/>
                </a:solidFill>
              </a:rPr>
              <a:t>ps4us.com</a:t>
            </a:r>
            <a:endParaRPr lang="es-AR" sz="1300" dirty="0">
              <a:solidFill>
                <a:srgbClr val="FFFF00"/>
              </a:solidFill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Agricultura digital: en el futuro cultivaremos nuestros propios alimentos en ca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102006"/>
            <a:ext cx="353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</a:t>
            </a:r>
            <a:r>
              <a:rPr lang="es-A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Agriculture</a:t>
            </a:r>
            <a:r>
              <a:rPr lang="es-A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 – MIT </a:t>
            </a:r>
            <a:r>
              <a:rPr lang="es-A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endParaRPr lang="es-A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9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 descr="Agricultura digital: en el futuro cultivaremos nuestros propios alimentos en cas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3528" y="704890"/>
            <a:ext cx="2487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DATA</a:t>
            </a:r>
            <a:endParaRPr lang="es-AR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63888" y="1098029"/>
            <a:ext cx="5464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 of THINGS</a:t>
            </a:r>
            <a:endParaRPr lang="es-AR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9373" y="5097378"/>
            <a:ext cx="8185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AGROPRODUCCIÓN INTELIGENTE</a:t>
            </a:r>
            <a:endParaRPr lang="es-AR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10" name="9 Conector recto de flecha"/>
          <p:cNvCxnSpPr>
            <a:endCxn id="4" idx="0"/>
          </p:cNvCxnSpPr>
          <p:nvPr/>
        </p:nvCxnSpPr>
        <p:spPr>
          <a:xfrm>
            <a:off x="4572000" y="3212976"/>
            <a:ext cx="0" cy="1884402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3" idx="2"/>
          </p:cNvCxnSpPr>
          <p:nvPr/>
        </p:nvCxnSpPr>
        <p:spPr>
          <a:xfrm flipH="1">
            <a:off x="4572000" y="1929026"/>
            <a:ext cx="1724367" cy="1283950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non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stCxn id="2" idx="2"/>
          </p:cNvCxnSpPr>
          <p:nvPr/>
        </p:nvCxnSpPr>
        <p:spPr>
          <a:xfrm>
            <a:off x="1567106" y="1535887"/>
            <a:ext cx="3004894" cy="1677089"/>
          </a:xfrm>
          <a:prstGeom prst="straightConnector1">
            <a:avLst/>
          </a:prstGeom>
          <a:ln w="63500">
            <a:solidFill>
              <a:schemeClr val="accent6">
                <a:lumMod val="75000"/>
              </a:schemeClr>
            </a:solidFill>
            <a:tailEnd type="non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of the Earth from Apollo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67" y="0"/>
            <a:ext cx="68514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496" y="57398"/>
            <a:ext cx="266429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Blue Marble - Image of the Earth from Apollo 17</a:t>
            </a:r>
          </a:p>
          <a:p>
            <a:r>
              <a:rPr lang="en-US" i="1" dirty="0" smtClean="0">
                <a:solidFill>
                  <a:prstClr val="white"/>
                </a:solidFill>
              </a:rPr>
              <a:t>NASA</a:t>
            </a:r>
            <a:endParaRPr lang="es-AR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5" name="Picture 5" descr="Resultado de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862"/>
            <a:ext cx="8438587" cy="52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36512" y="5733256"/>
            <a:ext cx="1499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smtClean="0"/>
              <a:t>© Bayer </a:t>
            </a:r>
            <a:r>
              <a:rPr lang="es-AR" sz="1200" dirty="0" err="1" smtClean="0"/>
              <a:t>CropScience</a:t>
            </a:r>
            <a:endParaRPr lang="es-AR" sz="1200" dirty="0"/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5" name="Picture 5" descr="Resultado de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862"/>
            <a:ext cx="8438587" cy="52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36512" y="5733256"/>
            <a:ext cx="1499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smtClean="0"/>
              <a:t>© Bayer </a:t>
            </a:r>
            <a:r>
              <a:rPr lang="es-AR" sz="1200" dirty="0" err="1" smtClean="0"/>
              <a:t>CropScience</a:t>
            </a:r>
            <a:endParaRPr lang="es-AR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61207" y="111978"/>
            <a:ext cx="8640960" cy="590931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AR" sz="2100" b="1" i="1" dirty="0" err="1" smtClean="0"/>
              <a:t>Drones</a:t>
            </a:r>
            <a:r>
              <a:rPr lang="es-AR" sz="2100" b="1" dirty="0" smtClean="0"/>
              <a:t>, satélites y sensores terrestres aportan información online sobre el estado y condiciones de los cultivos/pasturas.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AR" sz="2100" b="1" dirty="0" smtClean="0"/>
              <a:t>Los analizadores de imágenes </a:t>
            </a:r>
            <a:r>
              <a:rPr lang="es-AR" sz="2100" b="1" dirty="0" err="1" smtClean="0"/>
              <a:t>teledetectadas</a:t>
            </a:r>
            <a:r>
              <a:rPr lang="es-AR" sz="2100" b="1" dirty="0" smtClean="0"/>
              <a:t>, junto con sensores meteorológicos, conjugadas con bases de datos geográficas de condiciones predisponentes, permiten anticipar la posibilidad de un ataque de plagas.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AR" sz="2100" b="1" dirty="0" smtClean="0"/>
              <a:t>Los pronósticos </a:t>
            </a:r>
            <a:r>
              <a:rPr lang="es-AR" sz="2100" b="1" dirty="0" err="1" smtClean="0"/>
              <a:t>agrometeorológicos</a:t>
            </a:r>
            <a:r>
              <a:rPr lang="es-AR" sz="2100" b="1" dirty="0" smtClean="0"/>
              <a:t> y los sensores </a:t>
            </a:r>
            <a:r>
              <a:rPr lang="es-AR" sz="2100" b="1" dirty="0" err="1" smtClean="0"/>
              <a:t>agrohidrológicos</a:t>
            </a:r>
            <a:r>
              <a:rPr lang="es-AR" sz="2100" b="1" dirty="0" smtClean="0"/>
              <a:t>, junto con los modelos de simulación de cultivos permiten planificar acciones y detectar situaciones problemáticas.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AR" sz="2100" b="1" dirty="0" smtClean="0"/>
              <a:t>La telemática asociada al control del parque de maquinarias y la logística monitorea su estado operativo para poder intervenir ante cualquier contingencia puntual y localizada.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AR" sz="2100" b="1" dirty="0" smtClean="0"/>
              <a:t>La gestión integrada incluye </a:t>
            </a:r>
            <a:r>
              <a:rPr lang="es-AR" sz="2100" b="1" dirty="0"/>
              <a:t>a las actividades vinculadas al AVO (ej., conversión de granos y fibras en proteína animal), y al control de los pasivos ambientales mediante el aprovechamiento de fluentes y subproductos.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AR" sz="2100" b="1" dirty="0" smtClean="0"/>
              <a:t>La administración de insumos y productos, y el control de stocks, aportan información valiosa para la toma de decisiones económico-financieras.</a:t>
            </a:r>
          </a:p>
        </p:txBody>
      </p:sp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9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7504" y="54868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 &amp; </a:t>
            </a:r>
            <a:r>
              <a:rPr lang="es-AR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9832" y="116632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2700" b="1" dirty="0" smtClean="0"/>
              <a:t>Sistemas </a:t>
            </a:r>
            <a:r>
              <a:rPr lang="es-AR" sz="2700" b="1" dirty="0" err="1" smtClean="0"/>
              <a:t>agroproductivos</a:t>
            </a:r>
            <a:r>
              <a:rPr lang="es-AR" sz="2700" b="1" dirty="0" smtClean="0"/>
              <a:t> innovadores y sustentables</a:t>
            </a:r>
            <a:endParaRPr lang="es-AR" sz="2700" b="1" dirty="0"/>
          </a:p>
        </p:txBody>
      </p:sp>
      <p:cxnSp>
        <p:nvCxnSpPr>
          <p:cNvPr id="5" name="4 Conector recto de flecha"/>
          <p:cNvCxnSpPr>
            <a:endCxn id="3" idx="1"/>
          </p:cNvCxnSpPr>
          <p:nvPr/>
        </p:nvCxnSpPr>
        <p:spPr>
          <a:xfrm flipV="1">
            <a:off x="2123728" y="593686"/>
            <a:ext cx="936104" cy="24738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1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6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4038600" cy="4525963"/>
          </a:xfrm>
        </p:spPr>
        <p:txBody>
          <a:bodyPr>
            <a:normAutofit/>
          </a:bodyPr>
          <a:lstStyle/>
          <a:p>
            <a:r>
              <a:rPr lang="es-AR" sz="2200" dirty="0" smtClean="0"/>
              <a:t>Genética de cultivos</a:t>
            </a:r>
          </a:p>
          <a:p>
            <a:r>
              <a:rPr lang="es-AR" sz="2200" dirty="0" smtClean="0"/>
              <a:t>Conservación del suelo, agua, nutrientes</a:t>
            </a:r>
          </a:p>
          <a:p>
            <a:r>
              <a:rPr lang="es-AR" sz="2200" dirty="0" smtClean="0"/>
              <a:t>Plagas / Agroquímicos</a:t>
            </a:r>
          </a:p>
          <a:p>
            <a:r>
              <a:rPr lang="es-AR" sz="2200" dirty="0" smtClean="0"/>
              <a:t>Energía</a:t>
            </a:r>
          </a:p>
          <a:p>
            <a:r>
              <a:rPr lang="es-AR" sz="2200" dirty="0" smtClean="0"/>
              <a:t>Trazabilidad y seguimiento</a:t>
            </a:r>
          </a:p>
          <a:p>
            <a:r>
              <a:rPr lang="es-AR" sz="2200" dirty="0" smtClean="0"/>
              <a:t>Protocolos de calidad</a:t>
            </a:r>
          </a:p>
          <a:p>
            <a:r>
              <a:rPr lang="es-AR" sz="2200" dirty="0" smtClean="0"/>
              <a:t>Gestión de la cadena de suministros</a:t>
            </a:r>
          </a:p>
          <a:p>
            <a:r>
              <a:rPr lang="es-AR" sz="2200" dirty="0" smtClean="0"/>
              <a:t>Procesamiento</a:t>
            </a:r>
          </a:p>
          <a:p>
            <a:r>
              <a:rPr lang="es-AR" sz="2200" dirty="0" smtClean="0"/>
              <a:t>Inspección / Auditoría</a:t>
            </a:r>
            <a:endParaRPr lang="es-AR" sz="22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038600" cy="4525963"/>
          </a:xfrm>
        </p:spPr>
        <p:txBody>
          <a:bodyPr>
            <a:normAutofit/>
          </a:bodyPr>
          <a:lstStyle/>
          <a:p>
            <a:r>
              <a:rPr lang="es-AR" sz="2200" dirty="0"/>
              <a:t>Transporte</a:t>
            </a:r>
          </a:p>
          <a:p>
            <a:r>
              <a:rPr lang="es-AR" sz="2200" dirty="0" smtClean="0"/>
              <a:t>Almacenamiento</a:t>
            </a:r>
            <a:endParaRPr lang="es-AR" sz="2200" dirty="0"/>
          </a:p>
          <a:p>
            <a:r>
              <a:rPr lang="es-AR" sz="2200" dirty="0" smtClean="0"/>
              <a:t>Expendio minorista</a:t>
            </a:r>
            <a:endParaRPr lang="es-AR" sz="2200" dirty="0"/>
          </a:p>
          <a:p>
            <a:r>
              <a:rPr lang="es-AR" sz="2200" dirty="0"/>
              <a:t>Inventario</a:t>
            </a:r>
          </a:p>
          <a:p>
            <a:r>
              <a:rPr lang="es-AR" sz="2200" dirty="0"/>
              <a:t>Acceso</a:t>
            </a:r>
          </a:p>
          <a:p>
            <a:r>
              <a:rPr lang="es-AR" sz="2200" dirty="0"/>
              <a:t>Refrigeradores inteligentes</a:t>
            </a:r>
          </a:p>
          <a:p>
            <a:r>
              <a:rPr lang="es-AR" sz="2200" dirty="0"/>
              <a:t>Seguridad </a:t>
            </a:r>
            <a:r>
              <a:rPr lang="es-AR" sz="2200" dirty="0" smtClean="0"/>
              <a:t>alimenticia</a:t>
            </a:r>
            <a:endParaRPr lang="es-AR" sz="2200" dirty="0"/>
          </a:p>
          <a:p>
            <a:r>
              <a:rPr lang="es-AR" sz="2200" dirty="0" smtClean="0"/>
              <a:t>Envases / </a:t>
            </a:r>
            <a:r>
              <a:rPr lang="es-AR" sz="2200" dirty="0" err="1" smtClean="0"/>
              <a:t>Packaging</a:t>
            </a:r>
            <a:endParaRPr lang="es-AR" sz="2200" dirty="0"/>
          </a:p>
          <a:p>
            <a:r>
              <a:rPr lang="es-AR" sz="2200" dirty="0" smtClean="0"/>
              <a:t>Gestión de desperdicios</a:t>
            </a:r>
            <a:endParaRPr lang="es-AR" sz="2200" dirty="0"/>
          </a:p>
          <a:p>
            <a:r>
              <a:rPr lang="es-AR" sz="2200" dirty="0"/>
              <a:t>Servicios inteligentes</a:t>
            </a:r>
          </a:p>
          <a:p>
            <a:endParaRPr lang="es-AR" sz="2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895"/>
            <a:ext cx="9144000" cy="1250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8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 descr="R1411C_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520" y="620688"/>
            <a:ext cx="86657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2282" y="5655731"/>
            <a:ext cx="3848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 Porter </a:t>
            </a:r>
            <a:r>
              <a:rPr lang="en-US" sz="1200" dirty="0"/>
              <a:t>and </a:t>
            </a:r>
            <a:r>
              <a:rPr lang="en-US" sz="1200" dirty="0" err="1"/>
              <a:t>Heppelmann</a:t>
            </a:r>
            <a:r>
              <a:rPr lang="en-US" sz="1200" dirty="0"/>
              <a:t>, Harvard Business Review, </a:t>
            </a:r>
            <a:r>
              <a:rPr lang="en-US" sz="1200" dirty="0" smtClean="0"/>
              <a:t>2014</a:t>
            </a:r>
            <a:endParaRPr lang="es-AR" sz="1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84622" y="318428"/>
            <a:ext cx="895187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 para la industria de la maquinaria y los servicios agropecuarios</a:t>
            </a:r>
            <a:endParaRPr lang="es-AR" sz="23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2282" y="5655731"/>
            <a:ext cx="3848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 Porter </a:t>
            </a:r>
            <a:r>
              <a:rPr lang="en-US" sz="1200" dirty="0"/>
              <a:t>and </a:t>
            </a:r>
            <a:r>
              <a:rPr lang="en-US" sz="1200" dirty="0" err="1"/>
              <a:t>Heppelmann</a:t>
            </a:r>
            <a:r>
              <a:rPr lang="en-US" sz="1200" dirty="0"/>
              <a:t>, Harvard Business Review, </a:t>
            </a:r>
            <a:r>
              <a:rPr lang="en-US" sz="1200" dirty="0" smtClean="0"/>
              <a:t>2014</a:t>
            </a:r>
            <a:endParaRPr lang="es-AR" sz="1200" dirty="0"/>
          </a:p>
        </p:txBody>
      </p:sp>
      <p:grpSp>
        <p:nvGrpSpPr>
          <p:cNvPr id="4" name="3 Grupo"/>
          <p:cNvGrpSpPr/>
          <p:nvPr/>
        </p:nvGrpSpPr>
        <p:grpSpPr>
          <a:xfrm>
            <a:off x="179512" y="620688"/>
            <a:ext cx="8829178" cy="5040560"/>
            <a:chOff x="63302" y="404664"/>
            <a:chExt cx="8829178" cy="5040560"/>
          </a:xfrm>
        </p:grpSpPr>
        <p:pic>
          <p:nvPicPr>
            <p:cNvPr id="9" name="Picture 3" descr="R1411C_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226763" y="404664"/>
              <a:ext cx="8665717" cy="504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R1411C_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18" r="53834"/>
            <a:stretch/>
          </p:blipFill>
          <p:spPr bwMode="auto">
            <a:xfrm>
              <a:off x="63302" y="404664"/>
              <a:ext cx="476250" cy="504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13 CuadroTexto"/>
          <p:cNvSpPr txBox="1"/>
          <p:nvPr/>
        </p:nvSpPr>
        <p:spPr>
          <a:xfrm>
            <a:off x="84622" y="318428"/>
            <a:ext cx="895187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 para la industria de la maquinaria y los servicios agropecuarios</a:t>
            </a:r>
            <a:endParaRPr lang="es-AR" sz="23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Elipse"/>
          <p:cNvSpPr/>
          <p:nvPr/>
        </p:nvSpPr>
        <p:spPr>
          <a:xfrm>
            <a:off x="3635896" y="1196752"/>
            <a:ext cx="5372794" cy="4320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3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SSA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1" y="1226105"/>
            <a:ext cx="3665143" cy="9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Resultado de imagen para saocom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5072024" cy="29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Resultado de imagen para logo cona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54097"/>
            <a:ext cx="2321968" cy="14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220072" y="1643475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s-A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265142" y="4654877"/>
            <a:ext cx="3699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 de WEB-GIS</a:t>
            </a:r>
            <a:endParaRPr lang="es-AR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10 Conector recto de flecha"/>
          <p:cNvCxnSpPr>
            <a:stCxn id="2" idx="2"/>
            <a:endCxn id="3" idx="0"/>
          </p:cNvCxnSpPr>
          <p:nvPr/>
        </p:nvCxnSpPr>
        <p:spPr>
          <a:xfrm>
            <a:off x="5503964" y="2659138"/>
            <a:ext cx="1610851" cy="1995739"/>
          </a:xfrm>
          <a:prstGeom prst="straightConnector1">
            <a:avLst/>
          </a:prstGeom>
          <a:ln w="1047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0" y="-27384"/>
            <a:ext cx="9144000" cy="864096"/>
            <a:chOff x="0" y="-27384"/>
            <a:chExt cx="9144000" cy="864096"/>
          </a:xfrm>
        </p:grpSpPr>
        <p:sp>
          <p:nvSpPr>
            <p:cNvPr id="8" name="1 Título"/>
            <p:cNvSpPr txBox="1">
              <a:spLocks/>
            </p:cNvSpPr>
            <p:nvPr/>
          </p:nvSpPr>
          <p:spPr>
            <a:xfrm>
              <a:off x="0" y="-27384"/>
              <a:ext cx="9144000" cy="8640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3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Integración de datos		Toma de decisiones</a:t>
              </a:r>
              <a:endParaRPr lang="es-AR" sz="3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" name="3 Flecha derecha"/>
            <p:cNvSpPr/>
            <p:nvPr/>
          </p:nvSpPr>
          <p:spPr>
            <a:xfrm>
              <a:off x="4355976" y="224644"/>
              <a:ext cx="648072" cy="36004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7166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SSA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" y="875666"/>
            <a:ext cx="1656184" cy="4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8" t="19494" r="22310" b="12644"/>
          <a:stretch/>
        </p:blipFill>
        <p:spPr bwMode="auto">
          <a:xfrm>
            <a:off x="201580" y="1475135"/>
            <a:ext cx="6674676" cy="458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0" t="28574" r="7275" b="30781"/>
          <a:stretch/>
        </p:blipFill>
        <p:spPr bwMode="auto">
          <a:xfrm>
            <a:off x="1979712" y="2780928"/>
            <a:ext cx="3454188" cy="286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2" t="14721" r="20000" b="30781"/>
          <a:stretch/>
        </p:blipFill>
        <p:spPr bwMode="auto">
          <a:xfrm>
            <a:off x="1452010" y="1523793"/>
            <a:ext cx="7560840" cy="381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0" y="-27384"/>
            <a:ext cx="9144000" cy="864096"/>
            <a:chOff x="0" y="-27384"/>
            <a:chExt cx="9144000" cy="864096"/>
          </a:xfrm>
        </p:grpSpPr>
        <p:sp>
          <p:nvSpPr>
            <p:cNvPr id="16" name="1 Título"/>
            <p:cNvSpPr txBox="1">
              <a:spLocks/>
            </p:cNvSpPr>
            <p:nvPr/>
          </p:nvSpPr>
          <p:spPr>
            <a:xfrm>
              <a:off x="0" y="-27384"/>
              <a:ext cx="9144000" cy="8640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3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Integración de datos		Toma de decisiones</a:t>
              </a:r>
              <a:endParaRPr lang="es-AR" sz="3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16 Flecha derecha"/>
            <p:cNvSpPr/>
            <p:nvPr/>
          </p:nvSpPr>
          <p:spPr>
            <a:xfrm>
              <a:off x="4355976" y="224644"/>
              <a:ext cx="648072" cy="36004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39695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DSSAT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" y="875666"/>
            <a:ext cx="1656184" cy="4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79512" y="1484784"/>
            <a:ext cx="7122142" cy="4238402"/>
            <a:chOff x="179512" y="1484784"/>
            <a:chExt cx="7122142" cy="4238402"/>
          </a:xfrm>
        </p:grpSpPr>
        <p:pic>
          <p:nvPicPr>
            <p:cNvPr id="66566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39" t="32594" r="20858" b="30781"/>
            <a:stretch/>
          </p:blipFill>
          <p:spPr bwMode="auto">
            <a:xfrm>
              <a:off x="388616" y="1484784"/>
              <a:ext cx="6913038" cy="4238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179512" y="2780928"/>
              <a:ext cx="655553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80900" name="Picture 4" descr="Resultado de imagen para yamaha helicop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51" y="1658214"/>
            <a:ext cx="6924452" cy="389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0" y="-27384"/>
            <a:ext cx="9144000" cy="864096"/>
            <a:chOff x="0" y="-27384"/>
            <a:chExt cx="9144000" cy="864096"/>
          </a:xfrm>
        </p:grpSpPr>
        <p:sp>
          <p:nvSpPr>
            <p:cNvPr id="15" name="1 Título"/>
            <p:cNvSpPr txBox="1">
              <a:spLocks/>
            </p:cNvSpPr>
            <p:nvPr/>
          </p:nvSpPr>
          <p:spPr>
            <a:xfrm>
              <a:off x="0" y="-27384"/>
              <a:ext cx="9144000" cy="8640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32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Integración de datos		Toma de decisiones</a:t>
              </a:r>
              <a:endParaRPr lang="es-AR" sz="3200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15 Flecha derecha"/>
            <p:cNvSpPr/>
            <p:nvPr/>
          </p:nvSpPr>
          <p:spPr>
            <a:xfrm>
              <a:off x="4355976" y="224644"/>
              <a:ext cx="648072" cy="36004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23706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4" name="Picture 2" descr="Resultado de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3813"/>
            <a:ext cx="9143999" cy="471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364594"/>
            <a:ext cx="875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TELEMÁTICA APLICADA AL CONTROL DE MÁQUINAS Y OPERACIONES LOGÍSTICAS</a:t>
            </a:r>
            <a:endParaRPr lang="es-A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159287" y="5733256"/>
            <a:ext cx="1961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rgbClr val="FFFF00"/>
                </a:solidFill>
              </a:rPr>
              <a:t>New </a:t>
            </a:r>
            <a:r>
              <a:rPr lang="es-AR" sz="1200" dirty="0" err="1">
                <a:solidFill>
                  <a:srgbClr val="FFFF00"/>
                </a:solidFill>
              </a:rPr>
              <a:t>Holland</a:t>
            </a:r>
            <a:r>
              <a:rPr lang="es-AR" sz="1200" dirty="0">
                <a:solidFill>
                  <a:srgbClr val="FFFF00"/>
                </a:solidFill>
              </a:rPr>
              <a:t> PLM™ </a:t>
            </a:r>
            <a:r>
              <a:rPr lang="es-AR" sz="1200" dirty="0" err="1">
                <a:solidFill>
                  <a:srgbClr val="FFFF00"/>
                </a:solidFill>
              </a:rPr>
              <a:t>Connect</a:t>
            </a:r>
            <a:endParaRPr lang="es-AR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2161034" y="1910442"/>
            <a:ext cx="6875462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PRESIÓN SOBRE LOS RECURSOS NATURALES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 flipV="1">
            <a:off x="1440309" y="765175"/>
            <a:ext cx="0" cy="3959225"/>
          </a:xfrm>
          <a:prstGeom prst="straightConnector1">
            <a:avLst/>
          </a:prstGeom>
          <a:ln w="177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364594"/>
            <a:ext cx="875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TELEMÁTICA APLICADA AL CONTROL DE MÁQUINAS Y OPERACIONES LOGÍSTICAS</a:t>
            </a:r>
            <a:endParaRPr lang="es-A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 t="24222" r="24737" b="11613"/>
          <a:stretch/>
        </p:blipFill>
        <p:spPr bwMode="auto">
          <a:xfrm>
            <a:off x="-13725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140595" y="908720"/>
            <a:ext cx="284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 smtClean="0">
                <a:solidFill>
                  <a:srgbClr val="00FF00"/>
                </a:solidFill>
              </a:rPr>
              <a:t>GPS – Consumo de gasoil</a:t>
            </a:r>
            <a:endParaRPr lang="es-AR" sz="20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5021"/>
            <a:ext cx="3648075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79512" y="364594"/>
            <a:ext cx="875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TELEMÁTICA APLICADA AL CONTROL DE MÁQUINAS Y OPERACIONES LOGÍSTICAS</a:t>
            </a:r>
            <a:endParaRPr lang="es-A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80866" y="1308830"/>
            <a:ext cx="375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solidFill>
                  <a:srgbClr val="00FF00"/>
                </a:solidFill>
              </a:rPr>
              <a:t>GPS – Control de aplicaciones de agroquímicos y fertilizantes</a:t>
            </a:r>
            <a:endParaRPr lang="es-AR" sz="2000" b="1" dirty="0">
              <a:solidFill>
                <a:srgbClr val="00FF00"/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1" y="2924944"/>
            <a:ext cx="3644057" cy="23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563888" y="5733256"/>
            <a:ext cx="1315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err="1" smtClean="0"/>
              <a:t>Fulton</a:t>
            </a:r>
            <a:r>
              <a:rPr lang="es-AR" sz="1200" dirty="0"/>
              <a:t> </a:t>
            </a:r>
            <a:r>
              <a:rPr lang="es-AR" sz="1200" dirty="0" smtClean="0"/>
              <a:t>et al., 2013</a:t>
            </a:r>
            <a:endParaRPr lang="es-AR" sz="1200" dirty="0"/>
          </a:p>
        </p:txBody>
      </p:sp>
    </p:spTree>
    <p:extLst>
      <p:ext uri="{BB962C8B-B14F-4D97-AF65-F5344CB8AC3E}">
        <p14:creationId xmlns:p14="http://schemas.microsoft.com/office/powerpoint/2010/main" val="33857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Resultado de imagen para horticulture crops dro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7504" y="116632"/>
            <a:ext cx="2857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Robots</a:t>
            </a:r>
            <a:endParaRPr lang="es-AR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5536" y="1988840"/>
            <a:ext cx="8416494" cy="347787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A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Robótica </a:t>
            </a:r>
            <a:r>
              <a:rPr lang="es-A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Agrícola:</a:t>
            </a:r>
          </a:p>
          <a:p>
            <a:pPr algn="just"/>
            <a:endParaRPr lang="es-AR" sz="2000" b="1" dirty="0" smtClean="0"/>
          </a:p>
          <a:p>
            <a:pPr algn="just"/>
            <a:r>
              <a:rPr lang="es-AR" sz="2000" b="1" dirty="0"/>
              <a:t>* Robot Móviles Aéreos: Aeronaves no tripuladas – </a:t>
            </a:r>
            <a:r>
              <a:rPr lang="es-AR" sz="2000" b="1" i="1" dirty="0" err="1"/>
              <a:t>Drones</a:t>
            </a:r>
            <a:r>
              <a:rPr lang="es-AR" sz="2000" b="1" dirty="0"/>
              <a:t>. Captura de datos con equipos a bordo y fumigación.</a:t>
            </a:r>
          </a:p>
          <a:p>
            <a:pPr algn="just"/>
            <a:r>
              <a:rPr lang="es-AR" sz="2000" b="1" dirty="0" smtClean="0"/>
              <a:t>* Robots </a:t>
            </a:r>
            <a:r>
              <a:rPr lang="es-AR" sz="2000" b="1" dirty="0"/>
              <a:t>Móviles Terrestres: Sistemas robotizados </a:t>
            </a:r>
            <a:r>
              <a:rPr lang="es-AR" sz="2000" b="1" dirty="0" smtClean="0"/>
              <a:t>que se </a:t>
            </a:r>
            <a:r>
              <a:rPr lang="es-AR" sz="2000" b="1" dirty="0"/>
              <a:t>desplazan por suelo empleando diferentes métodos </a:t>
            </a:r>
            <a:r>
              <a:rPr lang="es-AR" sz="2000" b="1" dirty="0" smtClean="0"/>
              <a:t>de tracción</a:t>
            </a:r>
            <a:r>
              <a:rPr lang="es-AR" sz="2000" b="1" dirty="0"/>
              <a:t>. Maquinaria robotizada para siembra, cosecha</a:t>
            </a:r>
            <a:r>
              <a:rPr lang="es-AR" sz="2000" b="1" dirty="0" smtClean="0"/>
              <a:t>, fertilización</a:t>
            </a:r>
            <a:r>
              <a:rPr lang="es-AR" sz="2000" b="1" dirty="0"/>
              <a:t>, riego, combate de malezas y enfermedades</a:t>
            </a:r>
            <a:r>
              <a:rPr lang="es-AR" sz="2000" b="1" dirty="0" smtClean="0"/>
              <a:t>, exploración </a:t>
            </a:r>
            <a:r>
              <a:rPr lang="es-AR" sz="2000" b="1" dirty="0"/>
              <a:t>del suelo.</a:t>
            </a:r>
          </a:p>
          <a:p>
            <a:pPr algn="just"/>
            <a:r>
              <a:rPr lang="es-AR" sz="2000" b="1" dirty="0" smtClean="0"/>
              <a:t>* Manipuladores</a:t>
            </a:r>
            <a:r>
              <a:rPr lang="es-AR" sz="2000" b="1" dirty="0"/>
              <a:t>: (dos a más grados de libertad) </a:t>
            </a:r>
            <a:r>
              <a:rPr lang="es-AR" sz="2000" b="1" dirty="0" smtClean="0"/>
              <a:t>En general </a:t>
            </a:r>
            <a:r>
              <a:rPr lang="es-AR" sz="2000" b="1" dirty="0"/>
              <a:t>brazos y garras para realizar tareas </a:t>
            </a:r>
            <a:r>
              <a:rPr lang="es-AR" sz="2000" b="1" dirty="0" smtClean="0"/>
              <a:t>de manipulación </a:t>
            </a:r>
            <a:r>
              <a:rPr lang="es-AR" sz="2000" b="1" dirty="0"/>
              <a:t>de objetos, cosecha asistida, recolección</a:t>
            </a:r>
            <a:r>
              <a:rPr lang="es-AR" sz="2000" b="1" dirty="0" smtClean="0"/>
              <a:t>, aplicación </a:t>
            </a:r>
            <a:r>
              <a:rPr lang="es-AR" sz="2000" b="1" dirty="0"/>
              <a:t>localizada de agroquímicos.</a:t>
            </a:r>
          </a:p>
        </p:txBody>
      </p:sp>
    </p:spTree>
    <p:extLst>
      <p:ext uri="{BB962C8B-B14F-4D97-AF65-F5344CB8AC3E}">
        <p14:creationId xmlns:p14="http://schemas.microsoft.com/office/powerpoint/2010/main" val="34920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" name="Picture 51" descr="Resultado de imagen para dji phantom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7551"/>
            <a:ext cx="44005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552" y="764704"/>
            <a:ext cx="80283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Aplicaciones en el ámbito agropecuario:</a:t>
            </a:r>
          </a:p>
          <a:p>
            <a:pPr marL="285750" indent="-285750">
              <a:buFont typeface="Arial" pitchFamily="34" charset="0"/>
              <a:buChar char="•"/>
            </a:pPr>
            <a:endParaRPr lang="es-AR" sz="2400" b="1" dirty="0" smtClean="0">
              <a:solidFill>
                <a:srgbClr val="0000FF"/>
              </a:solidFill>
            </a:endParaRP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Estado hídrico en cultivos y pasturas.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Grado </a:t>
            </a:r>
            <a:r>
              <a:rPr lang="es-AR" sz="2400" b="1" dirty="0">
                <a:solidFill>
                  <a:srgbClr val="0000FF"/>
                </a:solidFill>
              </a:rPr>
              <a:t>de desarrollo </a:t>
            </a:r>
            <a:r>
              <a:rPr lang="es-AR" sz="2400" b="1" dirty="0" smtClean="0">
                <a:solidFill>
                  <a:srgbClr val="0000FF"/>
                </a:solidFill>
              </a:rPr>
              <a:t>vegetativo.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Estado </a:t>
            </a:r>
            <a:r>
              <a:rPr lang="es-AR" sz="2400" b="1" dirty="0">
                <a:solidFill>
                  <a:srgbClr val="0000FF"/>
                </a:solidFill>
              </a:rPr>
              <a:t>sanitario, presencia de </a:t>
            </a:r>
            <a:r>
              <a:rPr lang="es-AR" sz="2400" b="1" dirty="0" smtClean="0">
                <a:solidFill>
                  <a:srgbClr val="0000FF"/>
                </a:solidFill>
              </a:rPr>
              <a:t>malezas.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Rendimiento físico.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Calidad del producto.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Balance hídrico situado.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Disponibilidad forrajera.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Niveles </a:t>
            </a:r>
            <a:r>
              <a:rPr lang="es-AR" sz="2400" b="1" dirty="0">
                <a:solidFill>
                  <a:srgbClr val="0000FF"/>
                </a:solidFill>
              </a:rPr>
              <a:t>de anegamiento </a:t>
            </a:r>
            <a:r>
              <a:rPr lang="es-AR" sz="2400" b="1" dirty="0" smtClean="0">
                <a:solidFill>
                  <a:srgbClr val="0000FF"/>
                </a:solidFill>
              </a:rPr>
              <a:t>/ </a:t>
            </a:r>
            <a:r>
              <a:rPr lang="es-AR" sz="2400" b="1" dirty="0">
                <a:solidFill>
                  <a:srgbClr val="0000FF"/>
                </a:solidFill>
              </a:rPr>
              <a:t>afectación por </a:t>
            </a:r>
            <a:r>
              <a:rPr lang="es-AR" sz="2400" b="1" dirty="0" smtClean="0">
                <a:solidFill>
                  <a:srgbClr val="0000FF"/>
                </a:solidFill>
              </a:rPr>
              <a:t>sequía.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Impacto </a:t>
            </a:r>
            <a:r>
              <a:rPr lang="es-AR" sz="2400" b="1" dirty="0">
                <a:solidFill>
                  <a:srgbClr val="0000FF"/>
                </a:solidFill>
              </a:rPr>
              <a:t>de procesos </a:t>
            </a:r>
            <a:r>
              <a:rPr lang="es-AR" sz="2400" b="1" dirty="0" smtClean="0">
                <a:solidFill>
                  <a:srgbClr val="0000FF"/>
                </a:solidFill>
              </a:rPr>
              <a:t>erosivos.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000FF"/>
                </a:solidFill>
              </a:rPr>
              <a:t>Seguro agropecuario.</a:t>
            </a:r>
          </a:p>
          <a:p>
            <a:pPr marL="1063625"/>
            <a:endParaRPr lang="es-AR" sz="2400" b="1" dirty="0">
              <a:solidFill>
                <a:srgbClr val="0000FF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08396" y="292586"/>
            <a:ext cx="1424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DRONES</a:t>
            </a:r>
            <a:endParaRPr lang="es-AR" sz="2800" b="1" i="1" dirty="0"/>
          </a:p>
        </p:txBody>
      </p:sp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1" descr="Resultado de imagen para dji phantom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7551"/>
            <a:ext cx="44005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9552" y="764704"/>
            <a:ext cx="80283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400" b="1" dirty="0" smtClean="0">
                <a:solidFill>
                  <a:srgbClr val="0C96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Aplicaciones en el ámbito del monitoreo / conservación de RRNN:</a:t>
            </a:r>
          </a:p>
          <a:p>
            <a:pPr marL="285750" indent="-285750">
              <a:buFont typeface="Arial" pitchFamily="34" charset="0"/>
              <a:buChar char="•"/>
            </a:pPr>
            <a:endParaRPr lang="es-AR" sz="2400" b="1" dirty="0" smtClean="0">
              <a:solidFill>
                <a:srgbClr val="0C964D"/>
              </a:solidFill>
            </a:endParaRP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Estudios florísticos y faunísticos a escala de detalle.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Productividad primaria bruta / neta.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Estudios etológicos.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Estudios biogeográficos.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Monitoreo de la deforestación.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Dinámica de humedales.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Monitoreo de espacios de biodiversidad.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Evaluaciones de Impacto Ambiental.</a:t>
            </a:r>
          </a:p>
          <a:p>
            <a:pPr marL="1406525" indent="-342900">
              <a:buFont typeface="Wingdings" pitchFamily="2" charset="2"/>
              <a:buChar char="Ø"/>
            </a:pPr>
            <a:r>
              <a:rPr lang="es-AR" sz="2400" b="1" dirty="0" smtClean="0">
                <a:solidFill>
                  <a:srgbClr val="0C964D"/>
                </a:solidFill>
              </a:rPr>
              <a:t>Caracterizaciones </a:t>
            </a:r>
            <a:r>
              <a:rPr lang="es-AR" sz="2400" b="1" dirty="0">
                <a:solidFill>
                  <a:srgbClr val="0C964D"/>
                </a:solidFill>
              </a:rPr>
              <a:t>a nivel de micro-sitio </a:t>
            </a:r>
            <a:r>
              <a:rPr lang="es-AR" sz="2400" b="1" dirty="0" smtClean="0">
                <a:solidFill>
                  <a:srgbClr val="0C964D"/>
                </a:solidFill>
              </a:rPr>
              <a:t>/ micro-hábitat. </a:t>
            </a:r>
            <a:endParaRPr lang="es-AR" sz="2400" b="1" dirty="0">
              <a:solidFill>
                <a:srgbClr val="0C964D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108396" y="292586"/>
            <a:ext cx="1424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DRONES</a:t>
            </a:r>
            <a:endParaRPr lang="es-AR" sz="2800" b="1" i="1" dirty="0"/>
          </a:p>
        </p:txBody>
      </p:sp>
      <p:pic>
        <p:nvPicPr>
          <p:cNvPr id="5170" name="Picture 50" descr="pre-flight plan for quadcopter on DroneF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2637"/>
            <a:ext cx="66484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30" name="Picture 38" descr="Resultado de imagen para drones y robots para la agricultu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b="3795"/>
          <a:stretch/>
        </p:blipFill>
        <p:spPr bwMode="auto">
          <a:xfrm>
            <a:off x="-6128" y="-27384"/>
            <a:ext cx="9156256" cy="61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Resultado de imagen para drone fumig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3256" y="790442"/>
            <a:ext cx="5400600" cy="26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8" name="Picture 4" descr="Resultado de imagen para polycrop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77899"/>
            <a:ext cx="4602088" cy="33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Resultado de imagen para flora and fauna studies dro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r="10197"/>
          <a:stretch/>
        </p:blipFill>
        <p:spPr bwMode="auto">
          <a:xfrm>
            <a:off x="979081" y="586403"/>
            <a:ext cx="4776595" cy="50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www.esa.org/esa/wp-content/uploads/2016/08/Twidwell-Figure-4-a-_drone-with-flam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t="7817" r="10603" b="4632"/>
          <a:stretch/>
        </p:blipFill>
        <p:spPr bwMode="auto">
          <a:xfrm>
            <a:off x="5580112" y="21785"/>
            <a:ext cx="3492213" cy="59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2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5710134" y="6376743"/>
            <a:ext cx="3309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</a:rPr>
              <a:t>Courtesy: missionscience.nasa.gov, science.nasa.gov</a:t>
            </a:r>
            <a:endParaRPr lang="en-US" sz="1000" dirty="0">
              <a:solidFill>
                <a:srgbClr val="FFFFFF"/>
              </a:solidFill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705" y="1251881"/>
            <a:ext cx="5947410" cy="5013171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10987" r="10433" b="10781"/>
          <a:stretch/>
        </p:blipFill>
        <p:spPr>
          <a:xfrm>
            <a:off x="179512" y="948691"/>
            <a:ext cx="1518557" cy="1502229"/>
          </a:xfrm>
          <a:prstGeom prst="ellipse">
            <a:avLst/>
          </a:prstGeom>
        </p:spPr>
      </p:pic>
      <p:sp>
        <p:nvSpPr>
          <p:cNvPr id="13" name="TextBox 20"/>
          <p:cNvSpPr txBox="1"/>
          <p:nvPr/>
        </p:nvSpPr>
        <p:spPr>
          <a:xfrm>
            <a:off x="4545855" y="4358332"/>
            <a:ext cx="200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Reflection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4" name="Up Arrow 25"/>
          <p:cNvSpPr/>
          <p:nvPr/>
        </p:nvSpPr>
        <p:spPr>
          <a:xfrm>
            <a:off x="4201048" y="3682196"/>
            <a:ext cx="278506" cy="2090622"/>
          </a:xfrm>
          <a:prstGeom prst="up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1D9A08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ight Arrow 26"/>
          <p:cNvSpPr/>
          <p:nvPr/>
        </p:nvSpPr>
        <p:spPr>
          <a:xfrm rot="3093850">
            <a:off x="655843" y="3611057"/>
            <a:ext cx="4230663" cy="866882"/>
          </a:xfrm>
          <a:prstGeom prst="rightArrow">
            <a:avLst/>
          </a:prstGeom>
          <a:solidFill>
            <a:srgbClr val="F4640C"/>
          </a:solidFill>
          <a:ln>
            <a:solidFill>
              <a:schemeClr val="accent4">
                <a:lumMod val="75000"/>
              </a:schemeClr>
            </a:solidFill>
          </a:ln>
          <a:effectLst>
            <a:glow rad="25400">
              <a:srgbClr val="FFC000"/>
            </a:glo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27"/>
          <p:cNvSpPr txBox="1"/>
          <p:nvPr/>
        </p:nvSpPr>
        <p:spPr>
          <a:xfrm rot="3126538">
            <a:off x="1645839" y="3634804"/>
            <a:ext cx="193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Radiation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8498" y="116632"/>
            <a:ext cx="768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</a:t>
            </a:r>
            <a:r>
              <a:rPr lang="en-GB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remoto</a:t>
            </a:r>
            <a:r>
              <a:rPr lang="en-GB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GB" sz="3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Teledetección</a:t>
            </a:r>
            <a:endParaRPr lang="en-GB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18 Grupo"/>
          <p:cNvGrpSpPr/>
          <p:nvPr/>
        </p:nvGrpSpPr>
        <p:grpSpPr>
          <a:xfrm>
            <a:off x="4201048" y="1060382"/>
            <a:ext cx="2448272" cy="5316361"/>
            <a:chOff x="9684568" y="908720"/>
            <a:chExt cx="2448272" cy="5316361"/>
          </a:xfrm>
        </p:grpSpPr>
        <p:sp>
          <p:nvSpPr>
            <p:cNvPr id="18" name="17 Rectángulo"/>
            <p:cNvSpPr/>
            <p:nvPr/>
          </p:nvSpPr>
          <p:spPr>
            <a:xfrm>
              <a:off x="9684568" y="908720"/>
              <a:ext cx="2448272" cy="53163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>
                <a:solidFill>
                  <a:srgbClr val="FFFFFF"/>
                </a:solidFill>
              </a:endParaRPr>
            </a:p>
          </p:txBody>
        </p:sp>
        <p:pic>
          <p:nvPicPr>
            <p:cNvPr id="3" name="Picture 2" descr="A diagram showing incoming energy as an arrow hitting the surface and then bouncing back off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7867" y="1251881"/>
              <a:ext cx="1960787" cy="1406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A diagram showing arrows for incoming energy hitting a surface and waves beneath the surface to illustrate the energy being absorbed by the surface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4985" y="2862854"/>
              <a:ext cx="1978025" cy="141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22"/>
            <p:cNvGrpSpPr/>
            <p:nvPr/>
          </p:nvGrpSpPr>
          <p:grpSpPr>
            <a:xfrm>
              <a:off x="9972600" y="4509120"/>
              <a:ext cx="1885950" cy="1406978"/>
              <a:chOff x="7546972" y="5204855"/>
              <a:chExt cx="1885950" cy="1406978"/>
            </a:xfrm>
          </p:grpSpPr>
          <p:sp>
            <p:nvSpPr>
              <p:cNvPr id="7" name="Rectangle 5"/>
              <p:cNvSpPr/>
              <p:nvPr/>
            </p:nvSpPr>
            <p:spPr>
              <a:xfrm>
                <a:off x="7546972" y="5204855"/>
                <a:ext cx="1885950" cy="140697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effectLst>
                <a:softEdge rad="31750"/>
              </a:effec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8" name="Straight Connector 9"/>
              <p:cNvCxnSpPr/>
              <p:nvPr/>
            </p:nvCxnSpPr>
            <p:spPr>
              <a:xfrm>
                <a:off x="7801239" y="6124074"/>
                <a:ext cx="131484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11"/>
              <p:cNvCxnSpPr/>
              <p:nvPr/>
            </p:nvCxnSpPr>
            <p:spPr>
              <a:xfrm flipV="1">
                <a:off x="8458661" y="5630779"/>
                <a:ext cx="528928" cy="493295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12"/>
              <p:cNvSpPr txBox="1"/>
              <p:nvPr/>
            </p:nvSpPr>
            <p:spPr>
              <a:xfrm>
                <a:off x="7743391" y="5452788"/>
                <a:ext cx="118635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FFFFFF"/>
                    </a:solidFill>
                    <a:cs typeface="Arial" panose="020B0604020202020204" pitchFamily="34" charset="0"/>
                  </a:rPr>
                  <a:t>Emission</a:t>
                </a:r>
                <a:endParaRPr lang="en-US" sz="1050" b="1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52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02" y="3356992"/>
            <a:ext cx="2952328" cy="269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 Cámara de fotografía aérea del 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51" y="3140436"/>
            <a:ext cx="3820029" cy="28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 descr="http://twistedsifter.sifter.netdna-cdn.com/wp-content/uploads/2012/05/pigeon-cameras-aerial-photograph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/>
        </p:blipFill>
        <p:spPr bwMode="auto">
          <a:xfrm>
            <a:off x="453862" y="1098045"/>
            <a:ext cx="3672408" cy="2186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80" name="Picture 12" descr="Resultado de imagen para camaras aereas avion learj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7"/>
          <a:stretch/>
        </p:blipFill>
        <p:spPr bwMode="auto">
          <a:xfrm>
            <a:off x="5004048" y="965736"/>
            <a:ext cx="3579412" cy="21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s-A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remoto:</a:t>
            </a:r>
            <a:endParaRPr lang="es-A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5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Resultado de imagen para landsat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b="18381"/>
          <a:stretch/>
        </p:blipFill>
        <p:spPr bwMode="auto">
          <a:xfrm>
            <a:off x="4325216" y="1196752"/>
            <a:ext cx="44500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space.skyrocket.de/img_sat/landsa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5171"/>
            <a:ext cx="2232248" cy="30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sultado de imagen para landsat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18090"/>
            <a:ext cx="5499400" cy="2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s-A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remoto:</a:t>
            </a:r>
            <a:endParaRPr lang="es-A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53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Resultado de imagen para ebee drone agricul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7240"/>
            <a:ext cx="529258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7" name="Picture 7" descr="Resultado de imagen para ebee drone agricultu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7" b="9814"/>
          <a:stretch/>
        </p:blipFill>
        <p:spPr bwMode="auto">
          <a:xfrm>
            <a:off x="2900794" y="3117803"/>
            <a:ext cx="6135702" cy="290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Resultado de imagen para ebee drone agricul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3606526" cy="27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s-A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remoto:</a:t>
            </a:r>
            <a:endParaRPr lang="es-A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49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61034" y="1910442"/>
            <a:ext cx="6875462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A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PRESIÓN SOBRE LOS RECURSOS NATURALES</a:t>
            </a:r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1440309" y="765175"/>
            <a:ext cx="0" cy="3959225"/>
          </a:xfrm>
          <a:prstGeom prst="straightConnector1">
            <a:avLst/>
          </a:prstGeom>
          <a:ln w="1778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94182"/>
              </p:ext>
            </p:extLst>
          </p:nvPr>
        </p:nvGraphicFramePr>
        <p:xfrm>
          <a:off x="415491" y="1623184"/>
          <a:ext cx="8259809" cy="37500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11137"/>
                <a:gridCol w="3024336"/>
                <a:gridCol w="3024336"/>
              </a:tblGrid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es-AR" sz="2400" i="1" dirty="0" err="1" smtClean="0"/>
                        <a:t>Drones</a:t>
                      </a:r>
                      <a:r>
                        <a:rPr lang="es-AR" sz="2400" baseline="0" dirty="0" smtClean="0"/>
                        <a:t> versus Satélites</a:t>
                      </a:r>
                      <a:endParaRPr lang="es-A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1270992">
                <a:tc>
                  <a:txBody>
                    <a:bodyPr/>
                    <a:lstStyle/>
                    <a:p>
                      <a:endParaRPr lang="es-AR" dirty="0" smtClean="0"/>
                    </a:p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b="1" dirty="0" smtClean="0"/>
                        <a:t>Resolución espacial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Píxel</a:t>
                      </a:r>
                      <a:r>
                        <a:rPr lang="es-AR" baseline="0" dirty="0" smtClean="0"/>
                        <a:t> &lt; 10 cm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Píxel 30 – 0,55 m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b="1" dirty="0" smtClean="0"/>
                        <a:t>Revisita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A</a:t>
                      </a:r>
                      <a:r>
                        <a:rPr lang="es-AR" baseline="0" dirty="0" smtClean="0"/>
                        <a:t> demanda. Diario.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16</a:t>
                      </a:r>
                      <a:r>
                        <a:rPr lang="es-AR" baseline="0" dirty="0" smtClean="0"/>
                        <a:t> – 3 días.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b="1" dirty="0" smtClean="0"/>
                        <a:t>Condiciones climáticas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Impedido</a:t>
                      </a:r>
                      <a:r>
                        <a:rPr lang="es-AR" baseline="0" dirty="0" smtClean="0"/>
                        <a:t> bajo lluvia. Sin problemas con nubes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Nubosidad altera o impide la toma de la imagen</a:t>
                      </a:r>
                      <a:endParaRPr lang="es-A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AR" b="1" dirty="0" err="1" smtClean="0"/>
                        <a:t>Multiespectralidad</a:t>
                      </a:r>
                      <a:endParaRPr lang="es-A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Flexible por intercambio de filtros</a:t>
                      </a:r>
                      <a:r>
                        <a:rPr lang="es-AR" baseline="0" dirty="0" smtClean="0"/>
                        <a:t> en cámara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Fija en bandas más anchas</a:t>
                      </a:r>
                      <a:endParaRPr lang="es-A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48" y="2132856"/>
            <a:ext cx="2880000" cy="1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" b="6304"/>
          <a:stretch/>
        </p:blipFill>
        <p:spPr bwMode="auto">
          <a:xfrm>
            <a:off x="2699792" y="2132856"/>
            <a:ext cx="2880000" cy="11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40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39552" y="868650"/>
            <a:ext cx="4153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resolución espacial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flexibilidad de uso</a:t>
            </a:r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6" descr="Resultado de imagen para spatial resolution remote sens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 b="2421"/>
          <a:stretch/>
        </p:blipFill>
        <p:spPr bwMode="auto">
          <a:xfrm>
            <a:off x="1619672" y="1916832"/>
            <a:ext cx="5868144" cy="39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4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rantax.com/wp-content/uploads/2014/03/Aerial-photography_Multispectral_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61" y="2708920"/>
            <a:ext cx="354923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8" y="1988840"/>
            <a:ext cx="3810000" cy="3810000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539552" y="868650"/>
            <a:ext cx="4153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resolución espacial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flexibilidad de uso</a:t>
            </a:r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7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4" descr="Resultado de imagen para spatial resolution remote sen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79"/>
            <a:ext cx="7056784" cy="355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539552" y="868650"/>
            <a:ext cx="4153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resolución espacial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flexibilidad de uso</a:t>
            </a:r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325" name="Picture 13" descr="Resultado de imagen para crops pastures drone u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5368632" cy="40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5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539552" y="868650"/>
            <a:ext cx="4153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resolución espacial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flexibilidad de uso</a:t>
            </a:r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362" name="Picture 2" descr="Resultado de imagen para weed drone ua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31"/>
          <a:stretch/>
        </p:blipFill>
        <p:spPr bwMode="auto">
          <a:xfrm>
            <a:off x="138608" y="2852936"/>
            <a:ext cx="8909298" cy="230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Resultado de imagen para incident light sensor dr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57" y="1635872"/>
            <a:ext cx="4383173" cy="43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9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868650"/>
            <a:ext cx="484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Adecuada resolución espectral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20697" r="19672" b="15941"/>
          <a:stretch/>
        </p:blipFill>
        <p:spPr bwMode="auto">
          <a:xfrm>
            <a:off x="454212" y="1772817"/>
            <a:ext cx="822224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86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868650"/>
            <a:ext cx="484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Adecuada resolución espectral</a:t>
            </a:r>
          </a:p>
        </p:txBody>
      </p:sp>
      <p:pic>
        <p:nvPicPr>
          <p:cNvPr id="11" name="Picture 2" descr="Resultado de imagen para spectral resolution u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38808"/>
            <a:ext cx="7552178" cy="441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5387802" y="1700808"/>
            <a:ext cx="696366" cy="28803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94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Resultado de imagen para spectral resolution u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60" y="1772816"/>
            <a:ext cx="419222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868650"/>
            <a:ext cx="484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Adecuada resolución espectral</a:t>
            </a:r>
          </a:p>
        </p:txBody>
      </p:sp>
      <p:pic>
        <p:nvPicPr>
          <p:cNvPr id="21511" name="Picture 7" descr="Resultado de imagen para tetra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9" y="1988840"/>
            <a:ext cx="392191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Resultado de imagen para tetrac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" y="1581608"/>
            <a:ext cx="8946704" cy="41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7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42895"/>
            <a:ext cx="42744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28575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9552" y="868650"/>
            <a:ext cx="8056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ultiplicidad de Índices Espectrales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&gt; Calibración automática de la información detectada</a:t>
            </a:r>
          </a:p>
        </p:txBody>
      </p:sp>
      <p:sp>
        <p:nvSpPr>
          <p:cNvPr id="3" name="2 Elipse"/>
          <p:cNvSpPr/>
          <p:nvPr/>
        </p:nvSpPr>
        <p:spPr>
          <a:xfrm rot="9000000">
            <a:off x="6534437" y="1461212"/>
            <a:ext cx="1161129" cy="32643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5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n para spectral resolution u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320870" cy="41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868650"/>
            <a:ext cx="7962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ultiplicidad de Índices Espectrales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&gt; Interpretación automática de eventos agronómicos</a:t>
            </a:r>
          </a:p>
        </p:txBody>
      </p:sp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7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4.bp.blogspot.com/-0Gx4FmcvkFY/T3n2240bJeI/AAAAAAAAKQg/UGlunq2XwNQ/s640/imagen+satelit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/>
          <a:stretch/>
        </p:blipFill>
        <p:spPr bwMode="auto">
          <a:xfrm>
            <a:off x="1" y="0"/>
            <a:ext cx="9178332" cy="69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0" y="666245"/>
            <a:ext cx="5832647" cy="5273124"/>
            <a:chOff x="0" y="666245"/>
            <a:chExt cx="5832647" cy="5273124"/>
          </a:xfrm>
        </p:grpSpPr>
        <p:pic>
          <p:nvPicPr>
            <p:cNvPr id="9318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51" t="17655" r="25828" b="36919"/>
            <a:stretch/>
          </p:blipFill>
          <p:spPr bwMode="auto">
            <a:xfrm>
              <a:off x="0" y="666245"/>
              <a:ext cx="5832647" cy="3266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18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88" y="2636912"/>
              <a:ext cx="5549869" cy="3302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960256" y="116632"/>
            <a:ext cx="7257821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 smtClean="0">
                <a:solidFill>
                  <a:srgbClr val="FFC000"/>
                </a:solidFill>
              </a:rPr>
              <a:t>IMPACTOS AMBIENTALES del modelo agrícola dominante</a:t>
            </a:r>
            <a:endParaRPr lang="es-AR" sz="2000" b="1" dirty="0">
              <a:solidFill>
                <a:srgbClr val="FFC000"/>
              </a:solidFill>
            </a:endParaRPr>
          </a:p>
        </p:txBody>
      </p:sp>
      <p:pic>
        <p:nvPicPr>
          <p:cNvPr id="46082" name="Picture 2" descr="Resultado de imagen para bidon de glifosa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19059"/>
            <a:ext cx="6166942" cy="346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868650"/>
            <a:ext cx="7962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ultiplicidad de Índices Espectrales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&gt; Interpretación automática de eventos agronómicos</a:t>
            </a:r>
          </a:p>
        </p:txBody>
      </p:sp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http://www.harrisgeospatial.com/docs/html/images/Spectral/SpectralIndexFormulaGRV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8" y="4618458"/>
            <a:ext cx="1104900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harrisgeospatial.com/docs/html/images/Spectral/SpectralIndexFormulaGNDV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5" y="4231704"/>
            <a:ext cx="191452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harrisgeospatial.com/docs/html/images/Spectral/SpectralIndexFormulaEV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25" y="4930873"/>
            <a:ext cx="345757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harrisgeospatial.com/docs/html/images/Spectral/SpectralIndexFormulaDVI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7" y="2624793"/>
            <a:ext cx="138112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www.harrisgeospatial.com/docs/html/images/Spectral/SpectralIndexFormulaARVI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96815"/>
            <a:ext cx="293370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://www.harrisgeospatial.com/docs/html/images/Spectral/SpectralIndexFormulaTDV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34457"/>
            <a:ext cx="21717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://www.harrisgeospatial.com/docs/html/images/Spectral/SpectralIndexFormulaSAV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4" y="1818899"/>
            <a:ext cx="20574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http://www.harrisgeospatial.com/docs/html/images/Spectral/SpectralIndexFormulaOSAV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09" y="5489396"/>
            <a:ext cx="2295525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http://www.harrisgeospatial.com/docs/html/images/Spectral/SpectralIndexFormulaNDVI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2" y="1825348"/>
            <a:ext cx="2664296" cy="90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9" name="Picture 21" descr="http://www.harrisgeospatial.com/docs/html/images/Spectral/SpectralIndexFormulaL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43" y="5558741"/>
            <a:ext cx="21240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1" name="Picture 23" descr="http://www.harrisgeospatial.com/docs/html/images/Spectral/SpectralIndexFormulaTCAR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57" y="3284214"/>
            <a:ext cx="3876675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3" name="Picture 25" descr="http://www.harrisgeospatial.com/docs/html/images/Spectral/SpectralIndexFormulaTVI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2" y="3192916"/>
            <a:ext cx="36099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5" name="Picture 27" descr="http://www.harrisgeospatial.com/docs/html/images/Spectral/SpectralIndexFormulaRENDVI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74" y="3907446"/>
            <a:ext cx="1771650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9" descr="http://www.harrisgeospatial.com/docs/html/images/Spectral/SpectralIndexFormulaVREI1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47" y="1861762"/>
            <a:ext cx="1095375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31" descr="http://www.harrisgeospatial.com/docs/html/images/Spectral/SpectralIndexFormulaMRESR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20" y="2605742"/>
            <a:ext cx="1752600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1" name="Picture 33" descr="http://www.harrisgeospatial.com/docs/html/images/Spectral/SpectralIndexFormulaMCARI2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" y="3641501"/>
            <a:ext cx="43624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7 Imagen" descr="logo_FCA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02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n para spectral resolution u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43" y="188640"/>
            <a:ext cx="5623569" cy="58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esultado de imagen para spectral resolution ua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4" y="260648"/>
            <a:ext cx="8019256" cy="56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20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 descr="Resultado de imagen para drones taking pictures in cloudy d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2888"/>
            <a:ext cx="4379674" cy="32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9552" y="868650"/>
            <a:ext cx="4130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temporalidad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Mayor rango de operación</a:t>
            </a:r>
          </a:p>
        </p:txBody>
      </p:sp>
      <p:pic>
        <p:nvPicPr>
          <p:cNvPr id="16397" name="Picture 13" descr="C:\Users\Equipo\Downloads\IMG-20160929-WA0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2"/>
          <a:stretch/>
        </p:blipFill>
        <p:spPr bwMode="auto">
          <a:xfrm>
            <a:off x="5004048" y="808630"/>
            <a:ext cx="3857625" cy="52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geog.ucsb.edu/~jeff/projects/thesis/image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30" y="1820280"/>
            <a:ext cx="6648138" cy="41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1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Resultado de imagen para uav photogrammet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10782" r="1691" b="7151"/>
          <a:stretch/>
        </p:blipFill>
        <p:spPr bwMode="auto">
          <a:xfrm>
            <a:off x="234320" y="1844824"/>
            <a:ext cx="6396656" cy="41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sultado de imagen para uav photogrammet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18924" r="6480" b="8731"/>
          <a:stretch/>
        </p:blipFill>
        <p:spPr bwMode="auto">
          <a:xfrm>
            <a:off x="1835696" y="1988840"/>
            <a:ext cx="7080053" cy="356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868650"/>
            <a:ext cx="453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Topografía por fotogrametría</a:t>
            </a:r>
          </a:p>
        </p:txBody>
      </p:sp>
      <p:pic>
        <p:nvPicPr>
          <p:cNvPr id="11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57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Equipo\Downloads\Fig-3-A-visualization-of-data-post-processing-showing-a-typical-work-fl-ow-with-UA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23" y="1412776"/>
            <a:ext cx="569779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552" y="868650"/>
            <a:ext cx="453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Topografía por fotogrametría</a:t>
            </a:r>
          </a:p>
        </p:txBody>
      </p:sp>
      <p:pic>
        <p:nvPicPr>
          <p:cNvPr id="9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2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868650"/>
            <a:ext cx="453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Topografía por fotogrametría</a:t>
            </a:r>
          </a:p>
        </p:txBody>
      </p:sp>
      <p:cxnSp>
        <p:nvCxnSpPr>
          <p:cNvPr id="12" name="11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408712" cy="461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3"/>
            <a:ext cx="8927874" cy="369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03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CtIAXbiVYAADzW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552728" cy="42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868650"/>
            <a:ext cx="704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Topografía por fotogrametría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&gt; Variación de rendimiento año húmedo / seco.</a:t>
            </a:r>
          </a:p>
        </p:txBody>
      </p:sp>
      <p:cxnSp>
        <p:nvCxnSpPr>
          <p:cNvPr id="12" name="11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 descr="https://pbs.twimg.com/media/CtICM85VMAYYo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34241"/>
            <a:ext cx="4838110" cy="42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0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bs.twimg.com/media/CtICPHBUEAAVm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31" y="1700807"/>
            <a:ext cx="2506818" cy="42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bs.twimg.com/media/CtICONuVIAADf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66926"/>
            <a:ext cx="2453396" cy="42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 con </a:t>
            </a:r>
            <a:r>
              <a:rPr lang="es-AR" sz="32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drones</a:t>
            </a:r>
            <a:r>
              <a:rPr lang="es-A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11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539552" y="868650"/>
            <a:ext cx="704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Topografía por fotogrametría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&gt; Variación de rendimiento año húmedo / seco.</a:t>
            </a:r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7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A CAMPO. RICARDO MELCHIORI, DEL INTA PARANA, CON UN SENSOR REMOTO PARA HACER LOS AJUSTES DE MANEJ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0565"/>
            <a:ext cx="2476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para minolta sp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15" y="980728"/>
            <a:ext cx="5659980" cy="378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n para green seek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0" y="3825875"/>
            <a:ext cx="3855368" cy="21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s-A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remoto:</a:t>
            </a:r>
            <a:endParaRPr lang="es-A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9841" y="5733256"/>
            <a:ext cx="1154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smtClean="0"/>
              <a:t>(</a:t>
            </a:r>
            <a:r>
              <a:rPr lang="es-AR" sz="1200" dirty="0" err="1" smtClean="0"/>
              <a:t>Capraro</a:t>
            </a:r>
            <a:r>
              <a:rPr lang="es-AR" sz="1200" dirty="0" smtClean="0"/>
              <a:t>, 2016)</a:t>
            </a:r>
            <a:endParaRPr lang="es-AR" sz="1200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1631"/>
            <a:ext cx="9143999" cy="467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s-AR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remoto:</a:t>
            </a:r>
            <a:endParaRPr lang="es-AR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54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4" t="10509" r="1163" b="96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2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es-A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Sensoramiento remoto:</a:t>
            </a:r>
            <a:endParaRPr lang="es-A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8306" name="Picture 2" descr="Agriculture Drone Buyers Guide - NDVI images of winter wheat field courtesy Agriboti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3"/>
          <a:stretch/>
        </p:blipFill>
        <p:spPr bwMode="auto">
          <a:xfrm>
            <a:off x="5313" y="1302496"/>
            <a:ext cx="9103191" cy="33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79097" y="5003884"/>
            <a:ext cx="6533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Imagen</a:t>
            </a:r>
            <a:r>
              <a:rPr lang="en-US" sz="2000" b="1" dirty="0" smtClean="0"/>
              <a:t> VIS y NDVI de un </a:t>
            </a:r>
            <a:r>
              <a:rPr lang="en-US" sz="2000" b="1" dirty="0" err="1" smtClean="0"/>
              <a:t>cultivo</a:t>
            </a:r>
            <a:r>
              <a:rPr lang="en-US" sz="2000" b="1" dirty="0" smtClean="0"/>
              <a:t> de </a:t>
            </a:r>
            <a:r>
              <a:rPr lang="en-US" sz="2000" b="1" dirty="0" err="1" smtClean="0"/>
              <a:t>trigo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Fuente</a:t>
            </a:r>
            <a:r>
              <a:rPr lang="en-US" sz="2000" b="1" dirty="0" smtClean="0"/>
              <a:t>: </a:t>
            </a:r>
            <a:r>
              <a:rPr lang="en-US" sz="2000" b="1" dirty="0" err="1" smtClean="0"/>
              <a:t>Agribotix</a:t>
            </a:r>
            <a:r>
              <a:rPr lang="en-US" sz="2000" b="1" dirty="0"/>
              <a:t>)</a:t>
            </a:r>
            <a:endParaRPr lang="es-AR" sz="2000" b="1" dirty="0"/>
          </a:p>
        </p:txBody>
      </p:sp>
    </p:spTree>
    <p:extLst>
      <p:ext uri="{BB962C8B-B14F-4D97-AF65-F5344CB8AC3E}">
        <p14:creationId xmlns:p14="http://schemas.microsoft.com/office/powerpoint/2010/main" val="15908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 descr="cover-story-agriculture-inf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43700" b="10229"/>
          <a:stretch/>
        </p:blipFill>
        <p:spPr bwMode="auto">
          <a:xfrm>
            <a:off x="-13022" y="0"/>
            <a:ext cx="9157022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9841" y="5816297"/>
            <a:ext cx="1512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smtClean="0">
                <a:solidFill>
                  <a:srgbClr val="FFFF00"/>
                </a:solidFill>
              </a:rPr>
              <a:t>(</a:t>
            </a:r>
            <a:r>
              <a:rPr lang="es-AR" sz="1200" dirty="0" err="1" smtClean="0">
                <a:solidFill>
                  <a:srgbClr val="FFFF00"/>
                </a:solidFill>
              </a:rPr>
              <a:t>Chuckra</a:t>
            </a:r>
            <a:r>
              <a:rPr lang="es-AR" sz="1200" dirty="0" smtClean="0">
                <a:solidFill>
                  <a:srgbClr val="FFFF00"/>
                </a:solidFill>
              </a:rPr>
              <a:t> et al., 2016)</a:t>
            </a:r>
            <a:endParaRPr lang="es-AR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128787" y="292586"/>
            <a:ext cx="140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ROBOTS</a:t>
            </a:r>
            <a:endParaRPr lang="es-AR" sz="2800" b="1" i="1" dirty="0"/>
          </a:p>
        </p:txBody>
      </p:sp>
      <p:pic>
        <p:nvPicPr>
          <p:cNvPr id="93186" name="Picture 2" descr="Resultado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38731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01" y="1304925"/>
            <a:ext cx="6384399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609285" y="1895390"/>
            <a:ext cx="1923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b="1" dirty="0" smtClean="0"/>
              <a:t>INAU </a:t>
            </a:r>
            <a:r>
              <a:rPr lang="es-AR" dirty="0" smtClean="0"/>
              <a:t>- INTA </a:t>
            </a:r>
            <a:r>
              <a:rPr lang="es-AR" dirty="0" err="1" smtClean="0"/>
              <a:t>Anguil</a:t>
            </a:r>
            <a:endParaRPr lang="es-AR" dirty="0" smtClean="0"/>
          </a:p>
          <a:p>
            <a:pPr algn="ctr"/>
            <a:r>
              <a:rPr lang="es-AR" dirty="0" smtClean="0"/>
              <a:t>(Garro et al)</a:t>
            </a:r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462128" y="5014917"/>
            <a:ext cx="2237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b="1" dirty="0" err="1" smtClean="0"/>
              <a:t>Trakür</a:t>
            </a:r>
            <a:r>
              <a:rPr lang="es-AR" dirty="0" smtClean="0"/>
              <a:t> – INTA Castelar</a:t>
            </a:r>
          </a:p>
          <a:p>
            <a:pPr algn="ctr"/>
            <a:r>
              <a:rPr lang="es-AR" dirty="0" smtClean="0"/>
              <a:t>(</a:t>
            </a:r>
            <a:r>
              <a:rPr lang="es-AR" dirty="0" err="1" smtClean="0"/>
              <a:t>Moltoni</a:t>
            </a:r>
            <a:r>
              <a:rPr lang="es-AR" dirty="0" smtClean="0"/>
              <a:t> et al.)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035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128787" y="292586"/>
            <a:ext cx="140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ROBOTS</a:t>
            </a:r>
            <a:endParaRPr lang="es-AR" sz="2800" b="1" i="1" dirty="0"/>
          </a:p>
        </p:txBody>
      </p:sp>
      <p:pic>
        <p:nvPicPr>
          <p:cNvPr id="94210" name="Picture 2" descr="Resultado de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7" y="998465"/>
            <a:ext cx="7512769" cy="502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3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 descr="Resultado de imagen para HortiBot (Aarhus University, Den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66" y="2852936"/>
            <a:ext cx="4823714" cy="313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Resultado de imagen para HortiBot (Aarhus University, Denm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" y="103634"/>
            <a:ext cx="53530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7128787" y="292586"/>
            <a:ext cx="140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ROBOTS</a:t>
            </a:r>
            <a:endParaRPr lang="es-AR" sz="2800" b="1" i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103461" y="4100879"/>
            <a:ext cx="4108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b="1" dirty="0"/>
              <a:t>Proyecto </a:t>
            </a:r>
            <a:r>
              <a:rPr lang="es-AR" b="1" dirty="0" err="1" smtClean="0"/>
              <a:t>HortiBot</a:t>
            </a:r>
            <a:endParaRPr lang="es-AR" b="1" dirty="0" smtClean="0"/>
          </a:p>
          <a:p>
            <a:pPr algn="r"/>
            <a:r>
              <a:rPr lang="es-AR" b="1" dirty="0" smtClean="0"/>
              <a:t> </a:t>
            </a:r>
            <a:r>
              <a:rPr lang="es-AR" b="1" dirty="0"/>
              <a:t>(Aarhus </a:t>
            </a:r>
            <a:r>
              <a:rPr lang="es-AR" b="1" dirty="0" err="1"/>
              <a:t>University</a:t>
            </a:r>
            <a:r>
              <a:rPr lang="es-AR" b="1" dirty="0" smtClean="0"/>
              <a:t>, </a:t>
            </a:r>
            <a:r>
              <a:rPr lang="es-AR" b="1" dirty="0" err="1" smtClean="0"/>
              <a:t>Denmark</a:t>
            </a:r>
            <a:r>
              <a:rPr lang="es-AR" b="1" dirty="0" smtClean="0"/>
              <a:t>)</a:t>
            </a:r>
          </a:p>
          <a:p>
            <a:pPr algn="r"/>
            <a:r>
              <a:rPr lang="es-AR" dirty="0" smtClean="0"/>
              <a:t>Control de </a:t>
            </a:r>
            <a:r>
              <a:rPr lang="es-AR" dirty="0"/>
              <a:t>malezas en huertas </a:t>
            </a:r>
            <a:r>
              <a:rPr lang="es-AR" dirty="0" smtClean="0"/>
              <a:t>orgánicas</a:t>
            </a:r>
            <a:endParaRPr lang="es-AR" dirty="0"/>
          </a:p>
          <a:p>
            <a:pPr algn="r"/>
            <a:r>
              <a:rPr lang="es-AR" dirty="0"/>
              <a:t>http://www.hortibot.dk/</a:t>
            </a:r>
          </a:p>
        </p:txBody>
      </p:sp>
    </p:spTree>
    <p:extLst>
      <p:ext uri="{BB962C8B-B14F-4D97-AF65-F5344CB8AC3E}">
        <p14:creationId xmlns:p14="http://schemas.microsoft.com/office/powerpoint/2010/main" val="39139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8" name="Picture 2" descr="Resultado de imagen para Ladybird robot austral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52119" cy="376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7128787" y="292586"/>
            <a:ext cx="140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ROBOTS</a:t>
            </a:r>
            <a:endParaRPr lang="es-AR" sz="2800" b="1" i="1" dirty="0"/>
          </a:p>
        </p:txBody>
      </p:sp>
      <p:pic>
        <p:nvPicPr>
          <p:cNvPr id="96260" name="Picture 4" descr="Resultado de imagen para Ladybird robot austral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29893"/>
            <a:ext cx="5090493" cy="28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496" y="4221088"/>
            <a:ext cx="4010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b="1" dirty="0" err="1"/>
              <a:t>Ladybird</a:t>
            </a:r>
            <a:r>
              <a:rPr lang="es-AR" b="1" dirty="0"/>
              <a:t> (mariquita en inglés</a:t>
            </a:r>
            <a:r>
              <a:rPr lang="es-AR" b="1" dirty="0" smtClean="0"/>
              <a:t>)</a:t>
            </a:r>
          </a:p>
          <a:p>
            <a:pPr algn="r"/>
            <a:r>
              <a:rPr lang="es-AR" dirty="0" smtClean="0"/>
              <a:t>Robot de </a:t>
            </a:r>
            <a:r>
              <a:rPr lang="es-AR" dirty="0" err="1" smtClean="0"/>
              <a:t>sensado</a:t>
            </a:r>
            <a:r>
              <a:rPr lang="es-AR" dirty="0" smtClean="0"/>
              <a:t> por imágenes de humedad</a:t>
            </a:r>
            <a:r>
              <a:rPr lang="es-AR" dirty="0"/>
              <a:t>, </a:t>
            </a:r>
            <a:r>
              <a:rPr lang="es-AR" dirty="0" smtClean="0"/>
              <a:t>suelos, nutrientes en planta, existencia </a:t>
            </a:r>
            <a:r>
              <a:rPr lang="es-AR" dirty="0"/>
              <a:t>de plagas o </a:t>
            </a:r>
            <a:r>
              <a:rPr lang="es-AR" dirty="0" smtClean="0"/>
              <a:t>malezas, etc.</a:t>
            </a:r>
            <a:endParaRPr lang="es-AR" dirty="0"/>
          </a:p>
          <a:p>
            <a:pPr algn="r"/>
            <a:r>
              <a:rPr lang="es-AR" dirty="0" smtClean="0"/>
              <a:t>(</a:t>
            </a:r>
            <a:r>
              <a:rPr lang="es-AR" dirty="0" err="1" smtClean="0"/>
              <a:t>Sydney</a:t>
            </a:r>
            <a:r>
              <a:rPr lang="es-AR" dirty="0" smtClean="0"/>
              <a:t> </a:t>
            </a:r>
            <a:r>
              <a:rPr lang="es-AR" dirty="0" err="1" smtClean="0"/>
              <a:t>University</a:t>
            </a:r>
            <a:r>
              <a:rPr lang="es-AR" dirty="0" smtClean="0"/>
              <a:t>, Australia)</a:t>
            </a:r>
            <a:endParaRPr lang="es-AR" dirty="0"/>
          </a:p>
        </p:txBody>
      </p:sp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07504" y="4255928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 smtClean="0"/>
              <a:t>SwagBot</a:t>
            </a:r>
            <a:endParaRPr lang="es-AR" b="1" dirty="0" smtClean="0"/>
          </a:p>
          <a:p>
            <a:r>
              <a:rPr lang="es-AR" dirty="0" smtClean="0"/>
              <a:t>Robot todo-terreno para tareas múltiples</a:t>
            </a:r>
          </a:p>
          <a:p>
            <a:r>
              <a:rPr lang="es-AR" dirty="0" smtClean="0"/>
              <a:t>(</a:t>
            </a:r>
            <a:r>
              <a:rPr lang="es-AR" dirty="0" err="1" smtClean="0"/>
              <a:t>Australian</a:t>
            </a:r>
            <a:r>
              <a:rPr lang="es-AR" dirty="0" smtClean="0"/>
              <a:t> Centre </a:t>
            </a:r>
            <a:r>
              <a:rPr lang="es-AR" dirty="0" err="1" smtClean="0"/>
              <a:t>for</a:t>
            </a:r>
            <a:r>
              <a:rPr lang="es-AR" dirty="0" smtClean="0"/>
              <a:t> Field </a:t>
            </a:r>
            <a:r>
              <a:rPr lang="es-AR" dirty="0" err="1" smtClean="0"/>
              <a:t>Robotics</a:t>
            </a:r>
            <a:r>
              <a:rPr lang="es-AR" dirty="0" smtClean="0"/>
              <a:t>)</a:t>
            </a:r>
            <a:endParaRPr lang="es-AR" dirty="0"/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4" name="Picture 2" descr="Swagb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90" y="3140968"/>
            <a:ext cx="5780510" cy="29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The SwagBot takes on a ditch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5894619" cy="331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Swagbo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86"/>
          <a:stretch/>
        </p:blipFill>
        <p:spPr bwMode="auto">
          <a:xfrm>
            <a:off x="2627784" y="1109151"/>
            <a:ext cx="6533670" cy="451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128787" y="292586"/>
            <a:ext cx="140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ROBOTS</a:t>
            </a:r>
            <a:endParaRPr lang="es-AR" sz="2800" b="1" i="1" dirty="0"/>
          </a:p>
        </p:txBody>
      </p:sp>
    </p:spTree>
    <p:extLst>
      <p:ext uri="{BB962C8B-B14F-4D97-AF65-F5344CB8AC3E}">
        <p14:creationId xmlns:p14="http://schemas.microsoft.com/office/powerpoint/2010/main" val="40395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agriculture robot at 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3956"/>
            <a:ext cx="4283968" cy="290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233518" y="4050938"/>
            <a:ext cx="4482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Brazo inteligente </a:t>
            </a:r>
            <a:r>
              <a:rPr lang="es-AR" dirty="0"/>
              <a:t>para cosechar pimientos en invernadero. Universidad de </a:t>
            </a:r>
            <a:r>
              <a:rPr lang="es-AR" dirty="0" err="1"/>
              <a:t>Wageningen</a:t>
            </a:r>
            <a:r>
              <a:rPr lang="es-AR" dirty="0"/>
              <a:t> (Holanda</a:t>
            </a:r>
            <a:r>
              <a:rPr lang="es-AR" dirty="0" smtClean="0"/>
              <a:t>).</a:t>
            </a:r>
          </a:p>
          <a:p>
            <a:endParaRPr lang="es-AR" dirty="0"/>
          </a:p>
          <a:p>
            <a:pPr algn="r"/>
            <a:r>
              <a:rPr lang="es-AR" dirty="0" smtClean="0"/>
              <a:t>Brazo para cosechar frutillas</a:t>
            </a:r>
          </a:p>
          <a:p>
            <a:endParaRPr lang="es-AR" dirty="0"/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128787" y="292586"/>
            <a:ext cx="140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AR" sz="2800" b="1" i="1" dirty="0" smtClean="0"/>
              <a:t>ROBOTS</a:t>
            </a:r>
            <a:endParaRPr lang="es-AR" sz="2800" b="1" i="1" dirty="0"/>
          </a:p>
        </p:txBody>
      </p:sp>
      <p:pic>
        <p:nvPicPr>
          <p:cNvPr id="100358" name="Picture 6" descr="Robot para cosechar pimien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/>
        </p:blipFill>
        <p:spPr bwMode="auto">
          <a:xfrm>
            <a:off x="0" y="1"/>
            <a:ext cx="55801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80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solidFill>
                  <a:schemeClr val="bg1"/>
                </a:solidFill>
              </a:rPr>
              <a:t>Robótica y guiado de precisión son imprescindibles para poli-cultivos, </a:t>
            </a:r>
            <a:r>
              <a:rPr lang="es-AR" sz="2800" b="1" dirty="0" err="1" smtClean="0">
                <a:solidFill>
                  <a:schemeClr val="bg1"/>
                </a:solidFill>
              </a:rPr>
              <a:t>intersiembras</a:t>
            </a:r>
            <a:r>
              <a:rPr lang="es-AR" sz="2800" b="1" dirty="0" smtClean="0">
                <a:solidFill>
                  <a:schemeClr val="bg1"/>
                </a:solidFill>
              </a:rPr>
              <a:t> o cultivos en franjas</a:t>
            </a:r>
            <a:endParaRPr lang="es-AR" sz="2800" b="1" dirty="0">
              <a:solidFill>
                <a:schemeClr val="bg1"/>
              </a:solidFill>
            </a:endParaRPr>
          </a:p>
        </p:txBody>
      </p:sp>
      <p:pic>
        <p:nvPicPr>
          <p:cNvPr id="10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78" name="Picture 2" descr="Resultado de imagen para strip intercropp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" y="1340768"/>
            <a:ext cx="435846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Resultado de imagen para strip intercropp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4" y="3876655"/>
            <a:ext cx="5098275" cy="22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144319" y="5791830"/>
            <a:ext cx="967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 smtClean="0">
                <a:solidFill>
                  <a:schemeClr val="bg1"/>
                </a:solidFill>
              </a:rPr>
              <a:t>Fuente: OSU</a:t>
            </a:r>
            <a:endParaRPr lang="es-AR" sz="1200" dirty="0">
              <a:solidFill>
                <a:schemeClr val="bg1"/>
              </a:solidFill>
            </a:endParaRPr>
          </a:p>
        </p:txBody>
      </p:sp>
      <p:pic>
        <p:nvPicPr>
          <p:cNvPr id="101382" name="Picture 6" descr="Resultado de imagen para strip intercropp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9" y="3789041"/>
            <a:ext cx="36306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4 Conector recto de flecha"/>
          <p:cNvCxnSpPr>
            <a:stCxn id="2" idx="2"/>
            <a:endCxn id="6" idx="0"/>
          </p:cNvCxnSpPr>
          <p:nvPr/>
        </p:nvCxnSpPr>
        <p:spPr>
          <a:xfrm>
            <a:off x="4535996" y="1142747"/>
            <a:ext cx="2470284" cy="12781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5022050" y="2420888"/>
            <a:ext cx="3968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400" b="1" dirty="0" smtClean="0">
                <a:solidFill>
                  <a:srgbClr val="FFFF00"/>
                </a:solidFill>
              </a:rPr>
              <a:t>Menor uso de agroquímicos</a:t>
            </a:r>
          </a:p>
          <a:p>
            <a:pPr algn="ctr"/>
            <a:r>
              <a:rPr lang="es-AR" sz="2400" b="1" dirty="0" smtClean="0">
                <a:solidFill>
                  <a:srgbClr val="FFFF00"/>
                </a:solidFill>
              </a:rPr>
              <a:t>Mejoras para la biodiversidad</a:t>
            </a:r>
            <a:endParaRPr lang="es-A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1350" name="Rectangle 2"/>
          <p:cNvSpPr>
            <a:spLocks noChangeArrowheads="1"/>
          </p:cNvSpPr>
          <p:nvPr/>
        </p:nvSpPr>
        <p:spPr bwMode="auto">
          <a:xfrm>
            <a:off x="0" y="97474"/>
            <a:ext cx="9144000" cy="52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GNSS </a:t>
            </a:r>
            <a:r>
              <a:rPr lang="pt-BR" sz="28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(Global </a:t>
            </a:r>
            <a:r>
              <a:rPr lang="pt-BR" sz="2800" b="1" dirty="0" err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Navigation</a:t>
            </a:r>
            <a:r>
              <a:rPr lang="pt-BR" sz="28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Satellite</a:t>
            </a:r>
            <a:r>
              <a:rPr lang="pt-BR" sz="2800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System)</a:t>
            </a:r>
          </a:p>
        </p:txBody>
      </p:sp>
      <p:pic>
        <p:nvPicPr>
          <p:cNvPr id="141352" name="Picture 5" descr="img_satelite"/>
          <p:cNvPicPr>
            <a:picLocks noChangeAspect="1" noChangeArrowheads="1"/>
          </p:cNvPicPr>
          <p:nvPr/>
        </p:nvPicPr>
        <p:blipFill>
          <a:blip r:embed="rId3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" y="836613"/>
            <a:ext cx="181133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53" name="Picture 6" descr="Glonass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00438"/>
            <a:ext cx="225742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54" name="Picture 7" descr="galileo satel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5" y="3139370"/>
            <a:ext cx="2627313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55" name="Picture 10" descr="beido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53" y="908720"/>
            <a:ext cx="32400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57" name="Text Box 12"/>
          <p:cNvSpPr txBox="1">
            <a:spLocks noChangeArrowheads="1"/>
          </p:cNvSpPr>
          <p:nvPr/>
        </p:nvSpPr>
        <p:spPr bwMode="auto">
          <a:xfrm>
            <a:off x="1975398" y="1341438"/>
            <a:ext cx="2236562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FF00"/>
                </a:solidFill>
              </a:rPr>
              <a:t>NAVSTAR-GPS: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FF00"/>
                </a:solidFill>
              </a:rPr>
              <a:t>USA – </a:t>
            </a:r>
            <a:r>
              <a:rPr lang="pt-BR" dirty="0" err="1" smtClean="0">
                <a:solidFill>
                  <a:srgbClr val="FFFF00"/>
                </a:solidFill>
              </a:rPr>
              <a:t>en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operación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1358" name="Text Box 13"/>
          <p:cNvSpPr txBox="1">
            <a:spLocks noChangeArrowheads="1"/>
          </p:cNvSpPr>
          <p:nvPr/>
        </p:nvSpPr>
        <p:spPr bwMode="auto">
          <a:xfrm>
            <a:off x="6516216" y="5231160"/>
            <a:ext cx="2365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FF00"/>
                </a:solidFill>
              </a:rPr>
              <a:t>GLONASS: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err="1">
                <a:solidFill>
                  <a:srgbClr val="FFFF00"/>
                </a:solidFill>
              </a:rPr>
              <a:t>Rusia</a:t>
            </a:r>
            <a:r>
              <a:rPr lang="pt-BR" dirty="0">
                <a:solidFill>
                  <a:srgbClr val="FFFF00"/>
                </a:solidFill>
              </a:rPr>
              <a:t> – </a:t>
            </a:r>
            <a:r>
              <a:rPr lang="pt-BR" dirty="0" err="1">
                <a:solidFill>
                  <a:srgbClr val="FFFF00"/>
                </a:solidFill>
              </a:rPr>
              <a:t>en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>
                <a:solidFill>
                  <a:srgbClr val="FFFF00"/>
                </a:solidFill>
              </a:rPr>
              <a:t>operación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1359" name="Text Box 14"/>
          <p:cNvSpPr txBox="1">
            <a:spLocks noChangeArrowheads="1"/>
          </p:cNvSpPr>
          <p:nvPr/>
        </p:nvSpPr>
        <p:spPr bwMode="auto">
          <a:xfrm>
            <a:off x="3047968" y="3932276"/>
            <a:ext cx="2172377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FF00"/>
                </a:solidFill>
              </a:rPr>
              <a:t>GALILEO: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FF00"/>
                </a:solidFill>
              </a:rPr>
              <a:t>EU – </a:t>
            </a:r>
            <a:r>
              <a:rPr lang="pt-BR" dirty="0" err="1">
                <a:solidFill>
                  <a:srgbClr val="FFFF00"/>
                </a:solidFill>
              </a:rPr>
              <a:t>en</a:t>
            </a:r>
            <a:r>
              <a:rPr lang="pt-BR" dirty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desarrollo</a:t>
            </a:r>
            <a:r>
              <a:rPr lang="pt-BR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1360" name="Text Box 15"/>
          <p:cNvSpPr txBox="1">
            <a:spLocks noChangeArrowheads="1"/>
          </p:cNvSpPr>
          <p:nvPr/>
        </p:nvSpPr>
        <p:spPr bwMode="auto">
          <a:xfrm>
            <a:off x="5292353" y="2493045"/>
            <a:ext cx="3129884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FFFF00"/>
                </a:solidFill>
              </a:rPr>
              <a:t>COMPASS / BEIDOU: China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dirty="0" err="1" smtClean="0">
                <a:solidFill>
                  <a:srgbClr val="FFFF00"/>
                </a:solidFill>
              </a:rPr>
              <a:t>en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operación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en</a:t>
            </a:r>
            <a:r>
              <a:rPr lang="pt-BR" dirty="0" smtClean="0">
                <a:solidFill>
                  <a:srgbClr val="FFFF00"/>
                </a:solidFill>
              </a:rPr>
              <a:t> China</a:t>
            </a:r>
            <a:endParaRPr lang="pt-BR" dirty="0">
              <a:solidFill>
                <a:srgbClr val="FFFF00"/>
              </a:solidFill>
            </a:endParaRPr>
          </a:p>
        </p:txBody>
      </p:sp>
      <p:cxnSp>
        <p:nvCxnSpPr>
          <p:cNvPr id="18" name="17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CuadroTexto"/>
          <p:cNvSpPr txBox="1"/>
          <p:nvPr/>
        </p:nvSpPr>
        <p:spPr>
          <a:xfrm>
            <a:off x="35496" y="5229200"/>
            <a:ext cx="61217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Regional </a:t>
            </a:r>
            <a:r>
              <a:rPr lang="es-A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Navigational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IRNSS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Quasi-Zenith</a:t>
            </a:r>
            <a:r>
              <a:rPr lang="es-A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es-A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QZSS (Japón) </a:t>
            </a:r>
          </a:p>
          <a:p>
            <a:pPr marL="285750" indent="-285750">
              <a:buFont typeface="Arial" pitchFamily="34" charset="0"/>
              <a:buChar char="•"/>
            </a:pPr>
            <a:endParaRPr lang="es-A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7 Imagen" descr="logo_FC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862621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59" grpId="0"/>
      <p:bldP spid="14136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 bwMode="auto">
          <a:xfrm flipH="1">
            <a:off x="0" y="6096000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23528" y="116632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¿La producción agropecuaria y agroalimentaria Argentina es </a:t>
            </a:r>
            <a:r>
              <a:rPr lang="es-A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sustentable</a:t>
            </a:r>
            <a:r>
              <a:rPr lang="es-AR" sz="2400" b="1" dirty="0"/>
              <a:t>?</a:t>
            </a:r>
          </a:p>
        </p:txBody>
      </p:sp>
      <p:grpSp>
        <p:nvGrpSpPr>
          <p:cNvPr id="20" name="19 Grupo"/>
          <p:cNvGrpSpPr/>
          <p:nvPr/>
        </p:nvGrpSpPr>
        <p:grpSpPr>
          <a:xfrm>
            <a:off x="2340072" y="2924944"/>
            <a:ext cx="2880000" cy="2880000"/>
            <a:chOff x="2340072" y="2924944"/>
            <a:chExt cx="2880000" cy="2880000"/>
          </a:xfrm>
        </p:grpSpPr>
        <p:sp>
          <p:nvSpPr>
            <p:cNvPr id="2" name="1 Elipse"/>
            <p:cNvSpPr/>
            <p:nvPr/>
          </p:nvSpPr>
          <p:spPr>
            <a:xfrm>
              <a:off x="2340072" y="2924944"/>
              <a:ext cx="2880000" cy="2880000"/>
            </a:xfrm>
            <a:prstGeom prst="ellipse">
              <a:avLst/>
            </a:prstGeom>
            <a:noFill/>
            <a:ln w="412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2497893" y="4581128"/>
              <a:ext cx="1210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Económico</a:t>
              </a:r>
              <a:endParaRPr lang="es-A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3923928" y="2924944"/>
            <a:ext cx="2880000" cy="2880000"/>
            <a:chOff x="3923928" y="2924944"/>
            <a:chExt cx="2880000" cy="2880000"/>
          </a:xfrm>
        </p:grpSpPr>
        <p:sp>
          <p:nvSpPr>
            <p:cNvPr id="10" name="9 Elipse"/>
            <p:cNvSpPr/>
            <p:nvPr/>
          </p:nvSpPr>
          <p:spPr>
            <a:xfrm>
              <a:off x="3923928" y="2924944"/>
              <a:ext cx="2880000" cy="2880000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5940152" y="4571836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b="1" dirty="0" smtClean="0">
                  <a:solidFill>
                    <a:srgbClr val="FF0000"/>
                  </a:solidFill>
                </a:rPr>
                <a:t>Social</a:t>
              </a:r>
              <a:endParaRPr lang="es-A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3132160" y="1412776"/>
            <a:ext cx="2880000" cy="2880000"/>
            <a:chOff x="3132160" y="1412776"/>
            <a:chExt cx="2880000" cy="2880000"/>
          </a:xfrm>
        </p:grpSpPr>
        <p:sp>
          <p:nvSpPr>
            <p:cNvPr id="12" name="11 Elipse"/>
            <p:cNvSpPr/>
            <p:nvPr/>
          </p:nvSpPr>
          <p:spPr>
            <a:xfrm>
              <a:off x="3132160" y="1412776"/>
              <a:ext cx="2880000" cy="2880000"/>
            </a:xfrm>
            <a:prstGeom prst="ellipse">
              <a:avLst/>
            </a:prstGeom>
            <a:noFill/>
            <a:ln w="41275">
              <a:solidFill>
                <a:srgbClr val="0C9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3967154" y="1556792"/>
              <a:ext cx="11757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b="1" dirty="0" smtClean="0">
                  <a:solidFill>
                    <a:srgbClr val="0C96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Ambiental</a:t>
              </a:r>
              <a:endParaRPr lang="es-AR" b="1" dirty="0">
                <a:solidFill>
                  <a:srgbClr val="0C96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3998199" y="2462617"/>
            <a:ext cx="4803380" cy="1667525"/>
            <a:chOff x="3998199" y="2462617"/>
            <a:chExt cx="4803380" cy="1667525"/>
          </a:xfrm>
        </p:grpSpPr>
        <p:sp>
          <p:nvSpPr>
            <p:cNvPr id="26" name="25 Forma libre"/>
            <p:cNvSpPr/>
            <p:nvPr/>
          </p:nvSpPr>
          <p:spPr>
            <a:xfrm>
              <a:off x="3998199" y="3243358"/>
              <a:ext cx="1135329" cy="886784"/>
            </a:xfrm>
            <a:custGeom>
              <a:avLst/>
              <a:gdLst>
                <a:gd name="connsiteX0" fmla="*/ 576869 w 1135329"/>
                <a:gd name="connsiteY0" fmla="*/ 0 h 886784"/>
                <a:gd name="connsiteX1" fmla="*/ 0 w 1135329"/>
                <a:gd name="connsiteY1" fmla="*/ 877579 h 886784"/>
                <a:gd name="connsiteX2" fmla="*/ 1135329 w 1135329"/>
                <a:gd name="connsiteY2" fmla="*/ 886784 h 886784"/>
                <a:gd name="connsiteX3" fmla="*/ 576869 w 1135329"/>
                <a:gd name="connsiteY3" fmla="*/ 0 h 8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5329" h="886784">
                  <a:moveTo>
                    <a:pt x="576869" y="0"/>
                  </a:moveTo>
                  <a:lnTo>
                    <a:pt x="0" y="877579"/>
                  </a:lnTo>
                  <a:lnTo>
                    <a:pt x="1135329" y="886784"/>
                  </a:lnTo>
                  <a:lnTo>
                    <a:pt x="576869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" name="27 Llamada con línea 1"/>
            <p:cNvSpPr/>
            <p:nvPr/>
          </p:nvSpPr>
          <p:spPr>
            <a:xfrm>
              <a:off x="6802289" y="2462617"/>
              <a:ext cx="1999290" cy="606026"/>
            </a:xfrm>
            <a:prstGeom prst="borderCallout1">
              <a:avLst>
                <a:gd name="adj1" fmla="val 49486"/>
                <a:gd name="adj2" fmla="val -5369"/>
                <a:gd name="adj3" fmla="val 194927"/>
                <a:gd name="adj4" fmla="val -9520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b="1" dirty="0"/>
                <a:t>SUSTENTABILIDAD</a:t>
              </a:r>
            </a:p>
          </p:txBody>
        </p:sp>
      </p:grpSp>
      <p:sp>
        <p:nvSpPr>
          <p:cNvPr id="29" name="28 CuadroTexto"/>
          <p:cNvSpPr txBox="1"/>
          <p:nvPr/>
        </p:nvSpPr>
        <p:spPr>
          <a:xfrm>
            <a:off x="323528" y="1260049"/>
            <a:ext cx="166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PILARES:</a:t>
            </a:r>
            <a:endParaRPr lang="es-A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7 Imagen" descr="logo_F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6172505"/>
            <a:ext cx="109596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25" y="6172505"/>
            <a:ext cx="108855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1308"/>
            <a:ext cx="1167091" cy="51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45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4" y="-1"/>
            <a:ext cx="9168003" cy="687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6525344"/>
            <a:ext cx="6870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200" dirty="0">
                <a:solidFill>
                  <a:srgbClr val="FFFF00"/>
                </a:solidFill>
              </a:rPr>
              <a:t>http://www.fwi.co.uk/articles/07/06/2007/104197/what-happens-when-you-fall-asleep-with-autotrac.htm</a:t>
            </a:r>
          </a:p>
        </p:txBody>
      </p:sp>
    </p:spTree>
    <p:extLst>
      <p:ext uri="{BB962C8B-B14F-4D97-AF65-F5344CB8AC3E}">
        <p14:creationId xmlns:p14="http://schemas.microsoft.com/office/powerpoint/2010/main" val="28024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1187624" y="44624"/>
            <a:ext cx="6768318" cy="5128222"/>
            <a:chOff x="1187624" y="44624"/>
            <a:chExt cx="6768318" cy="5128222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4624"/>
              <a:ext cx="5616624" cy="5128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4987309" y="965046"/>
              <a:ext cx="2968633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36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GRACIAS!</a:t>
              </a:r>
            </a:p>
            <a:p>
              <a:pPr algn="ctr"/>
              <a:endParaRPr lang="es-A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AR" sz="28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ndileo@unr.edu.ar</a:t>
              </a:r>
              <a:endParaRPr lang="es-A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" name="7 Imagen" descr="logo_F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2845" y="5301368"/>
            <a:ext cx="273961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s://www.rosario-conicet.gov.ar/images/contenido/investigacion/IICAR/II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162" y="5301368"/>
            <a:ext cx="27210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368"/>
            <a:ext cx="2917402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9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1771</Words>
  <Application>Microsoft Office PowerPoint</Application>
  <PresentationFormat>Presentación en pantalla (4:3)</PresentationFormat>
  <Paragraphs>299</Paragraphs>
  <Slides>91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10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102" baseType="lpstr">
      <vt:lpstr>Tema de Office</vt:lpstr>
      <vt:lpstr>1_Tema de Office</vt:lpstr>
      <vt:lpstr>2_Tema de Office</vt:lpstr>
      <vt:lpstr>1_Default Design</vt:lpstr>
      <vt:lpstr>3_Tema de Office</vt:lpstr>
      <vt:lpstr>6_Diseño predeterminado</vt:lpstr>
      <vt:lpstr>4_Diseño predeterminado</vt:lpstr>
      <vt:lpstr>Diseño predeterminado</vt:lpstr>
      <vt:lpstr>4_Tema de Office</vt:lpstr>
      <vt:lpstr>5_Tema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Sistemas para la gestión contable/comercial:</vt:lpstr>
      <vt:lpstr>Sistemas para la gestión contable/comercial: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Sensoramiento remoto:</vt:lpstr>
      <vt:lpstr>Sensoramiento remoto:</vt:lpstr>
      <vt:lpstr>Sensoramiento remoto: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Sensoramiento remoto:</vt:lpstr>
      <vt:lpstr>Sensoramiento remoto:</vt:lpstr>
      <vt:lpstr>Sensoramiento remoto: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</dc:creator>
  <cp:lastModifiedBy>Equipo</cp:lastModifiedBy>
  <cp:revision>149</cp:revision>
  <dcterms:created xsi:type="dcterms:W3CDTF">2016-09-25T14:33:52Z</dcterms:created>
  <dcterms:modified xsi:type="dcterms:W3CDTF">2016-11-03T15:37:41Z</dcterms:modified>
</cp:coreProperties>
</file>